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1"/>
  </p:notesMasterIdLst>
  <p:sldIdLst>
    <p:sldId id="272" r:id="rId2"/>
    <p:sldId id="285" r:id="rId3"/>
    <p:sldId id="273" r:id="rId4"/>
    <p:sldId id="257" r:id="rId5"/>
    <p:sldId id="258" r:id="rId6"/>
    <p:sldId id="259" r:id="rId7"/>
    <p:sldId id="260" r:id="rId8"/>
    <p:sldId id="261" r:id="rId9"/>
    <p:sldId id="262" r:id="rId10"/>
    <p:sldId id="263" r:id="rId11"/>
    <p:sldId id="264" r:id="rId12"/>
    <p:sldId id="265" r:id="rId13"/>
    <p:sldId id="274" r:id="rId14"/>
    <p:sldId id="275" r:id="rId15"/>
    <p:sldId id="276" r:id="rId16"/>
    <p:sldId id="277" r:id="rId17"/>
    <p:sldId id="266" r:id="rId18"/>
    <p:sldId id="267" r:id="rId19"/>
    <p:sldId id="278" r:id="rId20"/>
    <p:sldId id="279" r:id="rId21"/>
    <p:sldId id="268" r:id="rId22"/>
    <p:sldId id="280" r:id="rId23"/>
    <p:sldId id="281" r:id="rId24"/>
    <p:sldId id="282" r:id="rId25"/>
    <p:sldId id="269" r:id="rId26"/>
    <p:sldId id="270" r:id="rId27"/>
    <p:sldId id="283" r:id="rId28"/>
    <p:sldId id="284" r:id="rId29"/>
    <p:sldId id="271" r:id="rId3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8603FDC-E32A-4AB5-989C-0864C3EAD2B8}" styleName="Estilo temático 2 - Énfasis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583086-61E6-4C59-B911-CEDE1E3099F1}" type="datetimeFigureOut">
              <a:rPr lang="es-PE" smtClean="0"/>
              <a:t>29/09/2013</a:t>
            </a:fld>
            <a:endParaRPr lang="es-P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P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5C4668-6EBD-4CEF-9E73-83070ED12530}" type="slidenum">
              <a:rPr lang="es-PE" smtClean="0"/>
              <a:t>‹Nº›</a:t>
            </a:fld>
            <a:endParaRPr lang="es-PE"/>
          </a:p>
        </p:txBody>
      </p:sp>
    </p:spTree>
    <p:extLst>
      <p:ext uri="{BB962C8B-B14F-4D97-AF65-F5344CB8AC3E}">
        <p14:creationId xmlns:p14="http://schemas.microsoft.com/office/powerpoint/2010/main" val="1681253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E" dirty="0"/>
          </a:p>
        </p:txBody>
      </p:sp>
      <p:sp>
        <p:nvSpPr>
          <p:cNvPr id="4" name="3 Marcador de número de diapositiva"/>
          <p:cNvSpPr>
            <a:spLocks noGrp="1"/>
          </p:cNvSpPr>
          <p:nvPr>
            <p:ph type="sldNum" sz="quarter" idx="10"/>
          </p:nvPr>
        </p:nvSpPr>
        <p:spPr/>
        <p:txBody>
          <a:bodyPr/>
          <a:lstStyle/>
          <a:p>
            <a:fld id="{275C4668-6EBD-4CEF-9E73-83070ED12530}" type="slidenum">
              <a:rPr lang="es-PE" smtClean="0"/>
              <a:t>14</a:t>
            </a:fld>
            <a:endParaRPr lang="es-PE"/>
          </a:p>
        </p:txBody>
      </p:sp>
    </p:spTree>
    <p:extLst>
      <p:ext uri="{BB962C8B-B14F-4D97-AF65-F5344CB8AC3E}">
        <p14:creationId xmlns:p14="http://schemas.microsoft.com/office/powerpoint/2010/main" val="1491341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7A847CFC-816F-41D0-AAC0-9BF4FEBC753E}" type="datetimeFigureOut">
              <a:rPr lang="es-ES" smtClean="0"/>
              <a:t>29/09/2013</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29/09/2013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29/09/2013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7A847CFC-816F-41D0-AAC0-9BF4FEBC753E}" type="datetimeFigureOut">
              <a:rPr lang="es-ES" smtClean="0"/>
              <a:t>29/09/2013</a:t>
            </a:fld>
            <a:endParaRPr lang="es-ES"/>
          </a:p>
        </p:txBody>
      </p:sp>
      <p:sp>
        <p:nvSpPr>
          <p:cNvPr id="9" name="8 Marcador de número de diapositiva"/>
          <p:cNvSpPr>
            <a:spLocks noGrp="1"/>
          </p:cNvSpPr>
          <p:nvPr>
            <p:ph type="sldNum" sz="quarter" idx="15"/>
          </p:nvPr>
        </p:nvSpPr>
        <p:spPr/>
        <p:txBody>
          <a:bodyPr rtlCol="0"/>
          <a:lstStyle/>
          <a:p>
            <a:fld id="{132FADFE-3B8F-471C-ABF0-DBC7717ECBBC}" type="slidenum">
              <a:rPr lang="es-ES" smtClean="0"/>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7A847CFC-816F-41D0-AAC0-9BF4FEBC753E}" type="datetimeFigureOut">
              <a:rPr lang="es-ES" smtClean="0"/>
              <a:t>29/09/2013</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t>29/09/2013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t>29/09/2013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7A847CFC-816F-41D0-AAC0-9BF4FEBC753E}" type="datetimeFigureOut">
              <a:rPr lang="es-ES" smtClean="0"/>
              <a:t>29/09/2013</a:t>
            </a:fld>
            <a:endParaRPr lang="es-ES"/>
          </a:p>
        </p:txBody>
      </p:sp>
      <p:sp>
        <p:nvSpPr>
          <p:cNvPr id="7" name="6 Marcador de número de diapositiva"/>
          <p:cNvSpPr>
            <a:spLocks noGrp="1"/>
          </p:cNvSpPr>
          <p:nvPr>
            <p:ph type="sldNum" sz="quarter" idx="11"/>
          </p:nvPr>
        </p:nvSpPr>
        <p:spPr/>
        <p:txBody>
          <a:bodyPr rtlCol="0"/>
          <a:lstStyle/>
          <a:p>
            <a:fld id="{132FADFE-3B8F-471C-ABF0-DBC7717ECBBC}" type="slidenum">
              <a:rPr lang="es-ES" smtClean="0"/>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29/09/2013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7A847CFC-816F-41D0-AAC0-9BF4FEBC753E}" type="datetimeFigureOut">
              <a:rPr lang="es-ES" smtClean="0"/>
              <a:t>29/09/2013</a:t>
            </a:fld>
            <a:endParaRPr lang="es-ES"/>
          </a:p>
        </p:txBody>
      </p:sp>
      <p:sp>
        <p:nvSpPr>
          <p:cNvPr id="22" name="21 Marcador de número de diapositiva"/>
          <p:cNvSpPr>
            <a:spLocks noGrp="1"/>
          </p:cNvSpPr>
          <p:nvPr>
            <p:ph type="sldNum" sz="quarter" idx="15"/>
          </p:nvPr>
        </p:nvSpPr>
        <p:spPr/>
        <p:txBody>
          <a:bodyPr rtlCol="0"/>
          <a:lstStyle/>
          <a:p>
            <a:fld id="{132FADFE-3B8F-471C-ABF0-DBC7717ECBBC}" type="slidenum">
              <a:rPr lang="es-ES" smtClean="0"/>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7A847CFC-816F-41D0-AAC0-9BF4FEBC753E}" type="datetimeFigureOut">
              <a:rPr lang="es-ES" smtClean="0"/>
              <a:t>29/09/2013</a:t>
            </a:fld>
            <a:endParaRPr lang="es-ES"/>
          </a:p>
        </p:txBody>
      </p:sp>
      <p:sp>
        <p:nvSpPr>
          <p:cNvPr id="18" name="17 Marcador de número de diapositiva"/>
          <p:cNvSpPr>
            <a:spLocks noGrp="1"/>
          </p:cNvSpPr>
          <p:nvPr>
            <p:ph type="sldNum" sz="quarter" idx="11"/>
          </p:nvPr>
        </p:nvSpPr>
        <p:spPr/>
        <p:txBody>
          <a:bodyPr rtlCol="0"/>
          <a:lstStyle/>
          <a:p>
            <a:fld id="{132FADFE-3B8F-471C-ABF0-DBC7717ECBBC}" type="slidenum">
              <a:rPr lang="es-ES" smtClean="0"/>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
              <a:srgbClr val="7030A0">
                <a:lumMod val="82000"/>
                <a:lumOff val="18000"/>
              </a:srgbClr>
            </a:gs>
            <a:gs pos="39000">
              <a:srgbClr val="D4DEFF"/>
            </a:gs>
            <a:gs pos="95000">
              <a:srgbClr val="D4DEFF"/>
            </a:gs>
            <a:gs pos="100000">
              <a:srgbClr val="96AB94"/>
            </a:gs>
          </a:gsLst>
          <a:lin ang="13500000" scaled="1"/>
          <a:tileRect/>
        </a:gradFill>
        <a:effectLst/>
      </p:bgPr>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A847CFC-816F-41D0-AAC0-9BF4FEBC753E}" type="datetimeFigureOut">
              <a:rPr lang="es-ES" smtClean="0"/>
              <a:t>29/09/2013</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s.wikipedia.org/wiki/Archivo:HK_%E6%B4%97%E6%BD%94%E7%B2%BE_Detergents_%E5%8D%97%E9%A0%86_Lam_Soon_%E6%83%A0%E5%BA%B7_No_Frills_DFI_%E8%8A%B1%E7%8E%8B_Kao_Corp.JPG"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476672"/>
            <a:ext cx="8391044" cy="5724644"/>
          </a:xfrm>
          <a:prstGeom prst="rect">
            <a:avLst/>
          </a:prstGeom>
        </p:spPr>
        <p:txBody>
          <a:bodyPr wrap="square">
            <a:spAutoFit/>
          </a:bodyPr>
          <a:lstStyle/>
          <a:p>
            <a:pPr algn="ctr"/>
            <a:r>
              <a:rPr lang="es-ES" sz="2400" b="1" dirty="0">
                <a:solidFill>
                  <a:srgbClr val="7030A0"/>
                </a:solidFill>
                <a:latin typeface="Arial" pitchFamily="34" charset="0"/>
                <a:cs typeface="Arial" pitchFamily="34" charset="0"/>
              </a:rPr>
              <a:t> </a:t>
            </a:r>
            <a:r>
              <a:rPr lang="es-ES" sz="2400" b="1" dirty="0">
                <a:latin typeface="Arial" pitchFamily="34" charset="0"/>
                <a:cs typeface="Arial" pitchFamily="34" charset="0"/>
              </a:rPr>
              <a:t>UNIVERSIDAD TECNOLOGICA DE LOS ANDES</a:t>
            </a:r>
          </a:p>
          <a:p>
            <a:pPr algn="ctr"/>
            <a:endParaRPr lang="es-ES" b="1" dirty="0">
              <a:latin typeface="Arial" pitchFamily="34" charset="0"/>
              <a:cs typeface="Arial" pitchFamily="34" charset="0"/>
            </a:endParaRPr>
          </a:p>
          <a:p>
            <a:pPr algn="ctr"/>
            <a:r>
              <a:rPr lang="es-ES" b="1" dirty="0">
                <a:latin typeface="Arial" pitchFamily="34" charset="0"/>
                <a:cs typeface="Arial" pitchFamily="34" charset="0"/>
              </a:rPr>
              <a:t>FACULTAD DE CIENCIAS AGRARIAS</a:t>
            </a:r>
          </a:p>
          <a:p>
            <a:pPr algn="ctr"/>
            <a:r>
              <a:rPr lang="es-ES" b="1" dirty="0">
                <a:latin typeface="Arial" pitchFamily="34" charset="0"/>
                <a:cs typeface="Arial" pitchFamily="34" charset="0"/>
              </a:rPr>
              <a:t>INGENIERIA  AMBIENTAL Y RECURSOS NATURALES</a:t>
            </a:r>
          </a:p>
          <a:p>
            <a:pPr algn="just"/>
            <a:endParaRPr lang="es-ES" b="1" dirty="0">
              <a:latin typeface="Arial" pitchFamily="34" charset="0"/>
              <a:cs typeface="Arial" pitchFamily="34" charset="0"/>
            </a:endParaRPr>
          </a:p>
          <a:p>
            <a:r>
              <a:rPr lang="es-ES" b="1" dirty="0">
                <a:latin typeface="Arial" pitchFamily="34" charset="0"/>
                <a:cs typeface="Arial" pitchFamily="34" charset="0"/>
              </a:rPr>
              <a:t>CURSO:  </a:t>
            </a:r>
            <a:r>
              <a:rPr lang="es-ES" b="1" dirty="0" smtClean="0">
                <a:latin typeface="Arial" pitchFamily="34" charset="0"/>
                <a:cs typeface="Arial" pitchFamily="34" charset="0"/>
              </a:rPr>
              <a:t>BIOQUIMICA</a:t>
            </a:r>
            <a:endParaRPr lang="es-ES" b="1" dirty="0">
              <a:latin typeface="Arial" pitchFamily="34" charset="0"/>
              <a:cs typeface="Arial" pitchFamily="34" charset="0"/>
            </a:endParaRPr>
          </a:p>
          <a:p>
            <a:endParaRPr lang="es-ES" b="1" dirty="0" smtClean="0">
              <a:latin typeface="Arial" pitchFamily="34" charset="0"/>
              <a:cs typeface="Arial" pitchFamily="34" charset="0"/>
            </a:endParaRPr>
          </a:p>
          <a:p>
            <a:r>
              <a:rPr lang="es-ES" b="1" dirty="0" smtClean="0">
                <a:latin typeface="Arial" pitchFamily="34" charset="0"/>
                <a:cs typeface="Arial" pitchFamily="34" charset="0"/>
              </a:rPr>
              <a:t>TEMA: ¨PLAN DE INVESTIGACIÓN¨</a:t>
            </a:r>
          </a:p>
          <a:p>
            <a:endParaRPr lang="es-ES" b="1" dirty="0">
              <a:latin typeface="Arial" pitchFamily="34" charset="0"/>
              <a:cs typeface="Arial" pitchFamily="34" charset="0"/>
            </a:endParaRPr>
          </a:p>
          <a:p>
            <a:r>
              <a:rPr lang="es-ES" b="1" dirty="0">
                <a:latin typeface="Arial" pitchFamily="34" charset="0"/>
                <a:cs typeface="Arial" pitchFamily="34" charset="0"/>
              </a:rPr>
              <a:t>DOCENTE: </a:t>
            </a:r>
            <a:r>
              <a:rPr lang="es-ES" b="1" dirty="0" smtClean="0">
                <a:latin typeface="Arial" pitchFamily="34" charset="0"/>
                <a:cs typeface="Arial" pitchFamily="34" charset="0"/>
              </a:rPr>
              <a:t>SONIA LOQYZA CHACARA</a:t>
            </a:r>
            <a:endParaRPr lang="es-ES" b="1" dirty="0">
              <a:latin typeface="Arial" pitchFamily="34" charset="0"/>
              <a:cs typeface="Arial" pitchFamily="34" charset="0"/>
            </a:endParaRPr>
          </a:p>
          <a:p>
            <a:endParaRPr lang="es-ES" b="1" dirty="0">
              <a:latin typeface="Arial" pitchFamily="34" charset="0"/>
              <a:cs typeface="Arial" pitchFamily="34" charset="0"/>
            </a:endParaRPr>
          </a:p>
          <a:p>
            <a:r>
              <a:rPr lang="es-ES" b="1" dirty="0">
                <a:latin typeface="Arial" pitchFamily="34" charset="0"/>
                <a:cs typeface="Arial" pitchFamily="34" charset="0"/>
              </a:rPr>
              <a:t>ALUMNA: </a:t>
            </a:r>
          </a:p>
          <a:p>
            <a:r>
              <a:rPr lang="es-ES" b="1" dirty="0">
                <a:latin typeface="Arial" pitchFamily="34" charset="0"/>
                <a:cs typeface="Arial" pitchFamily="34" charset="0"/>
              </a:rPr>
              <a:t>   </a:t>
            </a:r>
            <a:r>
              <a:rPr lang="es-ES" b="1" dirty="0" smtClean="0">
                <a:latin typeface="Arial" pitchFamily="34" charset="0"/>
                <a:cs typeface="Arial" pitchFamily="34" charset="0"/>
              </a:rPr>
              <a:t>SONIA TELLO CHAPARRO</a:t>
            </a:r>
          </a:p>
          <a:p>
            <a:r>
              <a:rPr lang="es-ES" b="1" dirty="0">
                <a:latin typeface="Arial" pitchFamily="34" charset="0"/>
                <a:cs typeface="Arial" pitchFamily="34" charset="0"/>
              </a:rPr>
              <a:t> </a:t>
            </a:r>
            <a:r>
              <a:rPr lang="es-ES" b="1" dirty="0" smtClean="0">
                <a:latin typeface="Arial" pitchFamily="34" charset="0"/>
                <a:cs typeface="Arial" pitchFamily="34" charset="0"/>
              </a:rPr>
              <a:t>   LUZ SHAMERY PEREIRA ZEVALLOS</a:t>
            </a:r>
          </a:p>
          <a:p>
            <a:r>
              <a:rPr lang="es-ES" b="1" dirty="0">
                <a:latin typeface="Arial" pitchFamily="34" charset="0"/>
                <a:cs typeface="Arial" pitchFamily="34" charset="0"/>
              </a:rPr>
              <a:t> </a:t>
            </a:r>
            <a:r>
              <a:rPr lang="es-ES" b="1" dirty="0" smtClean="0">
                <a:latin typeface="Arial" pitchFamily="34" charset="0"/>
                <a:cs typeface="Arial" pitchFamily="34" charset="0"/>
              </a:rPr>
              <a:t>   LUZ GUADALUPE</a:t>
            </a:r>
          </a:p>
          <a:p>
            <a:r>
              <a:rPr lang="es-ES" b="1" dirty="0">
                <a:latin typeface="Arial" pitchFamily="34" charset="0"/>
                <a:cs typeface="Arial" pitchFamily="34" charset="0"/>
              </a:rPr>
              <a:t> </a:t>
            </a:r>
            <a:r>
              <a:rPr lang="es-ES" b="1" dirty="0" smtClean="0">
                <a:latin typeface="Arial" pitchFamily="34" charset="0"/>
                <a:cs typeface="Arial" pitchFamily="34" charset="0"/>
              </a:rPr>
              <a:t>   ANGELA MANSILLA</a:t>
            </a:r>
          </a:p>
          <a:p>
            <a:r>
              <a:rPr lang="es-ES" b="1" dirty="0">
                <a:latin typeface="Arial" pitchFamily="34" charset="0"/>
                <a:cs typeface="Arial" pitchFamily="34" charset="0"/>
              </a:rPr>
              <a:t> </a:t>
            </a:r>
            <a:r>
              <a:rPr lang="es-ES" b="1" dirty="0" smtClean="0">
                <a:latin typeface="Arial" pitchFamily="34" charset="0"/>
                <a:cs typeface="Arial" pitchFamily="34" charset="0"/>
              </a:rPr>
              <a:t>   ROXANA SALAZAR TAIPE</a:t>
            </a:r>
          </a:p>
          <a:p>
            <a:r>
              <a:rPr lang="es-ES" b="1" dirty="0">
                <a:latin typeface="Arial" pitchFamily="34" charset="0"/>
                <a:cs typeface="Arial" pitchFamily="34" charset="0"/>
              </a:rPr>
              <a:t> </a:t>
            </a:r>
            <a:r>
              <a:rPr lang="es-ES" b="1" dirty="0" smtClean="0">
                <a:latin typeface="Arial" pitchFamily="34" charset="0"/>
                <a:cs typeface="Arial" pitchFamily="34" charset="0"/>
              </a:rPr>
              <a:t>   DANTE</a:t>
            </a:r>
            <a:endParaRPr lang="es-ES" b="1" dirty="0">
              <a:latin typeface="Arial" pitchFamily="34" charset="0"/>
              <a:cs typeface="Arial" pitchFamily="34" charset="0"/>
            </a:endParaRPr>
          </a:p>
          <a:p>
            <a:pPr algn="ctr"/>
            <a:r>
              <a:rPr lang="es-ES" b="1" dirty="0" smtClean="0">
                <a:latin typeface="Arial" pitchFamily="34" charset="0"/>
                <a:cs typeface="Arial" pitchFamily="34" charset="0"/>
              </a:rPr>
              <a:t>APURIMAC_PERU</a:t>
            </a:r>
            <a:endParaRPr lang="es-ES" b="1" dirty="0">
              <a:latin typeface="Arial" pitchFamily="34" charset="0"/>
              <a:cs typeface="Arial" pitchFamily="34" charset="0"/>
            </a:endParaRPr>
          </a:p>
          <a:p>
            <a:pPr algn="ctr"/>
            <a:r>
              <a:rPr lang="es-ES" b="1" dirty="0">
                <a:latin typeface="Arial" pitchFamily="34" charset="0"/>
                <a:cs typeface="Arial" pitchFamily="34" charset="0"/>
              </a:rPr>
              <a:t>2012</a:t>
            </a:r>
            <a:endParaRPr lang="es-PE" dirty="0"/>
          </a:p>
        </p:txBody>
      </p:sp>
    </p:spTree>
    <p:extLst>
      <p:ext uri="{BB962C8B-B14F-4D97-AF65-F5344CB8AC3E}">
        <p14:creationId xmlns:p14="http://schemas.microsoft.com/office/powerpoint/2010/main" val="3726546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71600" y="751344"/>
            <a:ext cx="6480720" cy="4247317"/>
          </a:xfrm>
          <a:prstGeom prst="rect">
            <a:avLst/>
          </a:prstGeom>
        </p:spPr>
        <p:txBody>
          <a:bodyPr wrap="square">
            <a:spAutoFit/>
          </a:bodyPr>
          <a:lstStyle/>
          <a:p>
            <a:pPr algn="ctr"/>
            <a:r>
              <a:rPr lang="es-MX" b="1" dirty="0">
                <a:latin typeface="Arial" pitchFamily="34" charset="0"/>
                <a:cs typeface="Arial" pitchFamily="34" charset="0"/>
              </a:rPr>
              <a:t>JUSTIFICACIÓN DE LA INVESTIGACIÓN.</a:t>
            </a:r>
            <a:endParaRPr lang="es-PE" dirty="0">
              <a:latin typeface="Arial" pitchFamily="34" charset="0"/>
              <a:cs typeface="Arial" pitchFamily="34" charset="0"/>
            </a:endParaRPr>
          </a:p>
          <a:p>
            <a:endParaRPr lang="es-ES" dirty="0" smtClean="0">
              <a:latin typeface="Arial" pitchFamily="34" charset="0"/>
              <a:cs typeface="Arial" pitchFamily="34" charset="0"/>
            </a:endParaRPr>
          </a:p>
          <a:p>
            <a:r>
              <a:rPr lang="es-ES" dirty="0" smtClean="0">
                <a:latin typeface="Arial" pitchFamily="34" charset="0"/>
                <a:cs typeface="Arial" pitchFamily="34" charset="0"/>
              </a:rPr>
              <a:t>En </a:t>
            </a:r>
            <a:r>
              <a:rPr lang="es-ES" dirty="0">
                <a:latin typeface="Arial" pitchFamily="34" charset="0"/>
                <a:cs typeface="Arial" pitchFamily="34" charset="0"/>
              </a:rPr>
              <a:t>las visitas realizadas a las riveras de la microcuenca del rio Mariño se ha observado que frecuentemente son evacuadas las aguas residuales de la ciudad de Abancay que llevan consigo residuos orgánicos, detergentes, residuos agroquímicos el cual genera la eutrofización . Con el  presente estudio se pretende determinar en qué medida la eutrofización producido por estos agentes influyen en la demanda bioquímica del oxígeno en las aguas del rio Mariño. </a:t>
            </a:r>
            <a:endParaRPr lang="es-PE" dirty="0">
              <a:latin typeface="Arial" pitchFamily="34" charset="0"/>
              <a:cs typeface="Arial" pitchFamily="34" charset="0"/>
            </a:endParaRPr>
          </a:p>
          <a:p>
            <a:r>
              <a:rPr lang="es-ES" dirty="0">
                <a:latin typeface="Arial" pitchFamily="34" charset="0"/>
                <a:cs typeface="Arial" pitchFamily="34" charset="0"/>
              </a:rPr>
              <a:t>Por consiguiente, el presente trabajo de investigación se justifica porque nos permitirá aplicar un programa de educación ambiental en los habitantes del lugar, centros universitarios en general a la ciudad de Abancay el cual beneficiara a estos mencionados.</a:t>
            </a:r>
            <a:endParaRPr lang="es-PE" dirty="0">
              <a:latin typeface="Arial" pitchFamily="34" charset="0"/>
              <a:cs typeface="Arial" pitchFamily="34" charset="0"/>
            </a:endParaRPr>
          </a:p>
        </p:txBody>
      </p:sp>
    </p:spTree>
    <p:extLst>
      <p:ext uri="{BB962C8B-B14F-4D97-AF65-F5344CB8AC3E}">
        <p14:creationId xmlns:p14="http://schemas.microsoft.com/office/powerpoint/2010/main" val="41852112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27584" y="692696"/>
            <a:ext cx="6984776" cy="5078313"/>
          </a:xfrm>
          <a:prstGeom prst="rect">
            <a:avLst/>
          </a:prstGeom>
        </p:spPr>
        <p:txBody>
          <a:bodyPr wrap="square">
            <a:spAutoFit/>
          </a:bodyPr>
          <a:lstStyle/>
          <a:p>
            <a:pPr algn="ctr"/>
            <a:r>
              <a:rPr lang="es-MX" b="1" dirty="0" smtClean="0">
                <a:latin typeface="Arial" pitchFamily="34" charset="0"/>
                <a:cs typeface="Arial" pitchFamily="34" charset="0"/>
              </a:rPr>
              <a:t>IMPORTANCIA </a:t>
            </a:r>
            <a:r>
              <a:rPr lang="es-MX" b="1" dirty="0">
                <a:latin typeface="Arial" pitchFamily="34" charset="0"/>
                <a:cs typeface="Arial" pitchFamily="34" charset="0"/>
              </a:rPr>
              <a:t>DE LA INVESTIGACIÓN.</a:t>
            </a:r>
            <a:r>
              <a:rPr lang="es-MX" dirty="0">
                <a:latin typeface="Arial" pitchFamily="34" charset="0"/>
                <a:cs typeface="Arial" pitchFamily="34" charset="0"/>
              </a:rPr>
              <a:t> </a:t>
            </a:r>
            <a:endParaRPr lang="es-PE" dirty="0">
              <a:latin typeface="Arial" pitchFamily="34" charset="0"/>
              <a:cs typeface="Arial" pitchFamily="34" charset="0"/>
            </a:endParaRPr>
          </a:p>
          <a:p>
            <a:endParaRPr lang="es-MX" dirty="0" smtClean="0">
              <a:latin typeface="Arial" pitchFamily="34" charset="0"/>
              <a:cs typeface="Arial" pitchFamily="34" charset="0"/>
            </a:endParaRPr>
          </a:p>
          <a:p>
            <a:r>
              <a:rPr lang="es-MX" dirty="0" smtClean="0">
                <a:latin typeface="Arial" pitchFamily="34" charset="0"/>
                <a:cs typeface="Arial" pitchFamily="34" charset="0"/>
              </a:rPr>
              <a:t>La </a:t>
            </a:r>
            <a:r>
              <a:rPr lang="es-MX" dirty="0">
                <a:latin typeface="Arial" pitchFamily="34" charset="0"/>
                <a:cs typeface="Arial" pitchFamily="34" charset="0"/>
              </a:rPr>
              <a:t>eutrofización y la demanda bioquímica del oxigeno es fundamental para el desarrollo de la dinámica de los ríos y los lagos. Un lago transparente cuenta con la posibilidad de desarrollar comunidades saludables de plantas sumergidas que son el alimento, refugio y sitio de ovodeposición de muchos de los organismos animales que allí habitan. También la transparencia en la columna de agua permite que los depredadores visuales (como los peces zooplanctívoros y piscívoros) puedan encontrar su comida con mayor facilidad. Por el contrario, un lago turbio cuenta con pocas posibilidades de sobrevivencia para muchos organismos, haciéndolo poco diverso. Las consecuencias de esta reducción de diversidad son particularmente grave en el nivel de los productores primarios puesto que un lago turbio se vuelve, por lo general, un lago dominado por algas flotantes. Es por esto que no es casual que la turbidez sea uno de los blancos sobre los cuales los restauradores de ríos y lagos enfocan sus programas.</a:t>
            </a:r>
            <a:endParaRPr lang="es-PE" dirty="0">
              <a:latin typeface="Arial" pitchFamily="34" charset="0"/>
              <a:cs typeface="Arial" pitchFamily="34" charset="0"/>
            </a:endParaRPr>
          </a:p>
        </p:txBody>
      </p:sp>
    </p:spTree>
    <p:extLst>
      <p:ext uri="{BB962C8B-B14F-4D97-AF65-F5344CB8AC3E}">
        <p14:creationId xmlns:p14="http://schemas.microsoft.com/office/powerpoint/2010/main" val="24577248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673" y="1124744"/>
            <a:ext cx="7704856" cy="3139321"/>
          </a:xfrm>
          <a:prstGeom prst="rect">
            <a:avLst/>
          </a:prstGeom>
        </p:spPr>
        <p:txBody>
          <a:bodyPr wrap="square">
            <a:spAutoFit/>
          </a:bodyPr>
          <a:lstStyle/>
          <a:p>
            <a:pPr algn="ctr"/>
            <a:r>
              <a:rPr lang="es-MX" b="1" dirty="0" smtClean="0">
                <a:latin typeface="Arial" pitchFamily="34" charset="0"/>
                <a:cs typeface="Arial" pitchFamily="34" charset="0"/>
              </a:rPr>
              <a:t>MARCO </a:t>
            </a:r>
            <a:r>
              <a:rPr lang="es-MX" b="1" dirty="0">
                <a:latin typeface="Arial" pitchFamily="34" charset="0"/>
                <a:cs typeface="Arial" pitchFamily="34" charset="0"/>
              </a:rPr>
              <a:t>TEORICO.</a:t>
            </a:r>
            <a:endParaRPr lang="es-PE" dirty="0">
              <a:latin typeface="Arial" pitchFamily="34" charset="0"/>
              <a:cs typeface="Arial" pitchFamily="34" charset="0"/>
            </a:endParaRPr>
          </a:p>
          <a:p>
            <a:r>
              <a:rPr lang="es-MX" b="1" dirty="0">
                <a:latin typeface="Arial" pitchFamily="34" charset="0"/>
                <a:cs typeface="Arial" pitchFamily="34" charset="0"/>
              </a:rPr>
              <a:t> </a:t>
            </a:r>
            <a:endParaRPr lang="es-PE" dirty="0">
              <a:latin typeface="Arial" pitchFamily="34" charset="0"/>
              <a:cs typeface="Arial" pitchFamily="34" charset="0"/>
            </a:endParaRPr>
          </a:p>
          <a:p>
            <a:r>
              <a:rPr lang="es-MX" b="1" dirty="0" smtClean="0">
                <a:latin typeface="Arial" pitchFamily="34" charset="0"/>
                <a:cs typeface="Arial" pitchFamily="34" charset="0"/>
              </a:rPr>
              <a:t>1</a:t>
            </a:r>
            <a:r>
              <a:rPr lang="es-MX" b="1" dirty="0">
                <a:latin typeface="Arial" pitchFamily="34" charset="0"/>
                <a:cs typeface="Arial" pitchFamily="34" charset="0"/>
              </a:rPr>
              <a:t>.- EUTROFIZACIÓN: </a:t>
            </a:r>
            <a:endParaRPr lang="es-MX" b="1" dirty="0" smtClean="0">
              <a:latin typeface="Arial" pitchFamily="34" charset="0"/>
              <a:cs typeface="Arial" pitchFamily="34" charset="0"/>
            </a:endParaRPr>
          </a:p>
          <a:p>
            <a:pPr lvl="1"/>
            <a:r>
              <a:rPr lang="es-PE" dirty="0" smtClean="0">
                <a:latin typeface="Arial" pitchFamily="34" charset="0"/>
                <a:cs typeface="Arial" pitchFamily="34" charset="0"/>
              </a:rPr>
              <a:t>Es un proceso </a:t>
            </a:r>
            <a:r>
              <a:rPr lang="es-PE" dirty="0">
                <a:latin typeface="Arial" pitchFamily="34" charset="0"/>
                <a:cs typeface="Arial" pitchFamily="34" charset="0"/>
              </a:rPr>
              <a:t>natural y/o antropogénico que consiste en el enriquecimiento de las aguas con nutrientes, a un ritmo tal que no puede ser compensado por la mineralización total, de manera que la descomposición del exceso de materia orgánica produce una disminución del oxigeno en las aguas profundas. Sus efectos pueden interferir de modo importante con los distintos usos que el hombre puede </a:t>
            </a:r>
            <a:r>
              <a:rPr lang="es-PE" dirty="0" smtClean="0">
                <a:latin typeface="Arial" pitchFamily="34" charset="0"/>
                <a:cs typeface="Arial" pitchFamily="34" charset="0"/>
              </a:rPr>
              <a:t>hacer </a:t>
            </a:r>
            <a:r>
              <a:rPr lang="es-PE" dirty="0">
                <a:latin typeface="Arial" pitchFamily="34" charset="0"/>
                <a:cs typeface="Arial" pitchFamily="34" charset="0"/>
              </a:rPr>
              <a:t>de los recursos </a:t>
            </a:r>
            <a:r>
              <a:rPr lang="es-PE" dirty="0" smtClean="0">
                <a:latin typeface="Arial" pitchFamily="34" charset="0"/>
                <a:cs typeface="Arial" pitchFamily="34" charset="0"/>
              </a:rPr>
              <a:t>acuáticos. </a:t>
            </a:r>
            <a:endParaRPr lang="es-PE" dirty="0">
              <a:latin typeface="Arial" pitchFamily="34" charset="0"/>
              <a:cs typeface="Arial" pitchFamily="34" charset="0"/>
            </a:endParaRPr>
          </a:p>
          <a:p>
            <a:endParaRPr lang="es-PE" dirty="0"/>
          </a:p>
        </p:txBody>
      </p:sp>
    </p:spTree>
    <p:extLst>
      <p:ext uri="{BB962C8B-B14F-4D97-AF65-F5344CB8AC3E}">
        <p14:creationId xmlns:p14="http://schemas.microsoft.com/office/powerpoint/2010/main" val="38827858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827584" y="-81000"/>
            <a:ext cx="756084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PE" b="1"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PE" b="1" i="0" u="none" strike="noStrike" cap="none" normalizeH="0" baseline="0" dirty="0" smtClean="0">
                <a:ln>
                  <a:noFill/>
                </a:ln>
                <a:effectLst/>
                <a:latin typeface="Arial" pitchFamily="34" charset="0"/>
                <a:ea typeface="Times New Roman" pitchFamily="18" charset="0"/>
                <a:cs typeface="Arial" pitchFamily="34" charset="0"/>
              </a:rPr>
              <a:t>ESQUEMA DEL PROCESO DE</a:t>
            </a:r>
            <a:r>
              <a:rPr kumimoji="0" lang="es-PE" b="1" i="0" u="none" strike="noStrike" cap="none" normalizeH="0" baseline="0" dirty="0" smtClean="0">
                <a:ln>
                  <a:noFill/>
                </a:ln>
                <a:effectLst/>
                <a:latin typeface="Calibri"/>
                <a:ea typeface="Times New Roman" pitchFamily="18" charset="0"/>
                <a:cs typeface="Arial" pitchFamily="34" charset="0"/>
              </a:rPr>
              <a:t> </a:t>
            </a:r>
            <a:r>
              <a:rPr kumimoji="0" lang="es-PE" b="1" i="0" u="none" strike="noStrike" cap="none" normalizeH="0" baseline="0" dirty="0" smtClean="0">
                <a:ln>
                  <a:noFill/>
                </a:ln>
                <a:effectLst/>
                <a:latin typeface="Arial" pitchFamily="34" charset="0"/>
                <a:ea typeface="Times New Roman" pitchFamily="18" charset="0"/>
                <a:cs typeface="Arial" pitchFamily="34" charset="0"/>
              </a:rPr>
              <a:t>EUTROFIZACI</a:t>
            </a:r>
            <a:r>
              <a:rPr kumimoji="0" lang="es-PE" b="1" i="0" u="none" strike="noStrike" cap="none" normalizeH="0" baseline="0" dirty="0" smtClean="0">
                <a:ln>
                  <a:noFill/>
                </a:ln>
                <a:effectLst/>
                <a:latin typeface="Calibri"/>
                <a:ea typeface="Times New Roman" pitchFamily="18" charset="0"/>
                <a:cs typeface="Arial" pitchFamily="34" charset="0"/>
              </a:rPr>
              <a:t>Ó</a:t>
            </a:r>
            <a:r>
              <a:rPr kumimoji="0" lang="es-PE" b="1" i="0" u="none" strike="noStrike" cap="none" normalizeH="0" baseline="0" dirty="0" smtClean="0">
                <a:ln>
                  <a:noFill/>
                </a:ln>
                <a:effectLst/>
                <a:latin typeface="Arial" pitchFamily="34" charset="0"/>
                <a:ea typeface="Times New Roman" pitchFamily="18" charset="0"/>
                <a:cs typeface="Arial" pitchFamily="34" charset="0"/>
              </a:rPr>
              <a:t>N </a:t>
            </a:r>
            <a:r>
              <a:rPr kumimoji="0" lang="es-PE" sz="1200" b="1" i="0" u="none" strike="noStrike" cap="none" normalizeH="0" baseline="0" dirty="0" smtClean="0">
                <a:ln>
                  <a:noFill/>
                </a:ln>
                <a:solidFill>
                  <a:srgbClr val="000080"/>
                </a:solidFill>
                <a:effectLst/>
                <a:latin typeface="Calibri"/>
                <a:ea typeface="Times New Roman" pitchFamily="18" charset="0"/>
                <a:cs typeface="Arial" pitchFamily="34" charset="0"/>
              </a:rPr>
              <a:t> </a:t>
            </a:r>
            <a:endParaRPr kumimoji="0" lang="es-PE"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PE"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es-PE"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PE"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Imagen 3" descr="http://www.sierradebaza.org/reportajes/reportaje_eutrofizacion/img_oligotrofic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620688"/>
            <a:ext cx="3162300" cy="597666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4 Tabla"/>
          <p:cNvGraphicFramePr>
            <a:graphicFrameLocks noGrp="1"/>
          </p:cNvGraphicFramePr>
          <p:nvPr>
            <p:extLst>
              <p:ext uri="{D42A27DB-BD31-4B8C-83A1-F6EECF244321}">
                <p14:modId xmlns:p14="http://schemas.microsoft.com/office/powerpoint/2010/main" val="191640326"/>
              </p:ext>
            </p:extLst>
          </p:nvPr>
        </p:nvGraphicFramePr>
        <p:xfrm>
          <a:off x="4355976" y="836712"/>
          <a:ext cx="3888432" cy="2008632"/>
        </p:xfrm>
        <a:graphic>
          <a:graphicData uri="http://schemas.openxmlformats.org/drawingml/2006/table">
            <a:tbl>
              <a:tblPr firstRow="1" bandRow="1">
                <a:tableStyleId>{21E4AEA4-8DFA-4A89-87EB-49C32662AFE0}</a:tableStyleId>
              </a:tblPr>
              <a:tblGrid>
                <a:gridCol w="3888432"/>
              </a:tblGrid>
              <a:tr h="1792607">
                <a:tc>
                  <a:txBody>
                    <a:bodyPr/>
                    <a:lstStyle/>
                    <a:p>
                      <a:pPr>
                        <a:lnSpc>
                          <a:spcPct val="115000"/>
                        </a:lnSpc>
                        <a:spcAft>
                          <a:spcPts val="1000"/>
                        </a:spcAft>
                      </a:pPr>
                      <a:r>
                        <a:rPr lang="es-PE" sz="1800" dirty="0" smtClean="0">
                          <a:effectLst/>
                        </a:rPr>
                        <a:t>AGUA CLARA:</a:t>
                      </a:r>
                      <a:endParaRPr lang="es-PE" sz="1600" dirty="0" smtClean="0">
                        <a:effectLst/>
                      </a:endParaRPr>
                    </a:p>
                    <a:p>
                      <a:pPr marL="285750" indent="-285750">
                        <a:lnSpc>
                          <a:spcPct val="115000"/>
                        </a:lnSpc>
                        <a:spcAft>
                          <a:spcPts val="1000"/>
                        </a:spcAft>
                        <a:buFont typeface="Wingdings" pitchFamily="2" charset="2"/>
                        <a:buChar char="q"/>
                      </a:pPr>
                      <a:r>
                        <a:rPr lang="es-PE" sz="1800" dirty="0" smtClean="0">
                          <a:effectLst/>
                        </a:rPr>
                        <a:t>La luz penetra.</a:t>
                      </a:r>
                      <a:endParaRPr lang="es-PE" sz="1600" dirty="0" smtClean="0">
                        <a:effectLst/>
                      </a:endParaRPr>
                    </a:p>
                    <a:p>
                      <a:pPr marL="285750" indent="-285750">
                        <a:lnSpc>
                          <a:spcPct val="115000"/>
                        </a:lnSpc>
                        <a:spcAft>
                          <a:spcPts val="1000"/>
                        </a:spcAft>
                        <a:buFont typeface="Wingdings" pitchFamily="2" charset="2"/>
                        <a:buChar char="q"/>
                      </a:pPr>
                      <a:r>
                        <a:rPr lang="es-PE" sz="1800" dirty="0" smtClean="0">
                          <a:effectLst/>
                        </a:rPr>
                        <a:t>Prospera la vegetación acuática sumergida.</a:t>
                      </a:r>
                      <a:endParaRPr lang="es-PE" sz="1600" dirty="0" smtClean="0">
                        <a:effectLst/>
                      </a:endParaRPr>
                    </a:p>
                    <a:p>
                      <a:endParaRPr lang="es-PE" dirty="0"/>
                    </a:p>
                  </a:txBody>
                  <a:tcPr/>
                </a:tc>
              </a:tr>
            </a:tbl>
          </a:graphicData>
        </a:graphic>
      </p:graphicFrame>
      <p:graphicFrame>
        <p:nvGraphicFramePr>
          <p:cNvPr id="6" name="5 Tabla"/>
          <p:cNvGraphicFramePr>
            <a:graphicFrameLocks noGrp="1"/>
          </p:cNvGraphicFramePr>
          <p:nvPr>
            <p:extLst>
              <p:ext uri="{D42A27DB-BD31-4B8C-83A1-F6EECF244321}">
                <p14:modId xmlns:p14="http://schemas.microsoft.com/office/powerpoint/2010/main" val="206288125"/>
              </p:ext>
            </p:extLst>
          </p:nvPr>
        </p:nvGraphicFramePr>
        <p:xfrm>
          <a:off x="4355976" y="2780928"/>
          <a:ext cx="3888432" cy="1881632"/>
        </p:xfrm>
        <a:graphic>
          <a:graphicData uri="http://schemas.openxmlformats.org/drawingml/2006/table">
            <a:tbl>
              <a:tblPr firstRow="1" bandRow="1">
                <a:tableStyleId>{18603FDC-E32A-4AB5-989C-0864C3EAD2B8}</a:tableStyleId>
              </a:tblPr>
              <a:tblGrid>
                <a:gridCol w="3888432"/>
              </a:tblGrid>
              <a:tr h="370840">
                <a:tc>
                  <a:txBody>
                    <a:bodyPr/>
                    <a:lstStyle/>
                    <a:p>
                      <a:pPr>
                        <a:lnSpc>
                          <a:spcPct val="115000"/>
                        </a:lnSpc>
                        <a:spcAft>
                          <a:spcPts val="1000"/>
                        </a:spcAft>
                      </a:pPr>
                      <a:r>
                        <a:rPr lang="es-PE" sz="1800" dirty="0" smtClean="0">
                          <a:effectLst/>
                        </a:rPr>
                        <a:t>AGUA TURBIA:</a:t>
                      </a:r>
                      <a:endParaRPr lang="es-PE" sz="1600" dirty="0" smtClean="0">
                        <a:effectLst/>
                      </a:endParaRPr>
                    </a:p>
                    <a:p>
                      <a:pPr marL="285750" indent="-285750">
                        <a:lnSpc>
                          <a:spcPct val="115000"/>
                        </a:lnSpc>
                        <a:spcAft>
                          <a:spcPts val="1000"/>
                        </a:spcAft>
                        <a:buFont typeface="Wingdings" pitchFamily="2" charset="2"/>
                        <a:buChar char="q"/>
                      </a:pPr>
                      <a:r>
                        <a:rPr lang="es-PE" sz="1800" dirty="0" smtClean="0">
                          <a:effectLst/>
                        </a:rPr>
                        <a:t>La vegetación acuática sumergida queda en la oscuridad.</a:t>
                      </a:r>
                      <a:endParaRPr lang="es-PE" sz="1600" dirty="0" smtClean="0">
                        <a:effectLst/>
                      </a:endParaRPr>
                    </a:p>
                    <a:p>
                      <a:endParaRPr lang="es-PE" dirty="0"/>
                    </a:p>
                  </a:txBody>
                  <a:tcPr/>
                </a:tc>
              </a:tr>
            </a:tbl>
          </a:graphicData>
        </a:graphic>
      </p:graphicFrame>
      <p:graphicFrame>
        <p:nvGraphicFramePr>
          <p:cNvPr id="7" name="6 Tabla"/>
          <p:cNvGraphicFramePr>
            <a:graphicFrameLocks noGrp="1"/>
          </p:cNvGraphicFramePr>
          <p:nvPr>
            <p:extLst>
              <p:ext uri="{D42A27DB-BD31-4B8C-83A1-F6EECF244321}">
                <p14:modId xmlns:p14="http://schemas.microsoft.com/office/powerpoint/2010/main" val="2168546780"/>
              </p:ext>
            </p:extLst>
          </p:nvPr>
        </p:nvGraphicFramePr>
        <p:xfrm>
          <a:off x="4355976" y="4743639"/>
          <a:ext cx="3888432" cy="1881632"/>
        </p:xfrm>
        <a:graphic>
          <a:graphicData uri="http://schemas.openxmlformats.org/drawingml/2006/table">
            <a:tbl>
              <a:tblPr firstRow="1" bandRow="1">
                <a:tableStyleId>{21E4AEA4-8DFA-4A89-87EB-49C32662AFE0}</a:tableStyleId>
              </a:tblPr>
              <a:tblGrid>
                <a:gridCol w="3888432"/>
              </a:tblGrid>
              <a:tr h="814892">
                <a:tc>
                  <a:txBody>
                    <a:bodyPr/>
                    <a:lstStyle/>
                    <a:p>
                      <a:pPr>
                        <a:lnSpc>
                          <a:spcPct val="115000"/>
                        </a:lnSpc>
                        <a:spcAft>
                          <a:spcPts val="1000"/>
                        </a:spcAft>
                      </a:pPr>
                      <a:r>
                        <a:rPr lang="es-PE" sz="1800" dirty="0" smtClean="0">
                          <a:effectLst/>
                        </a:rPr>
                        <a:t> AGOTAMIENTO DEL OXÍGENO:</a:t>
                      </a:r>
                      <a:endParaRPr lang="es-PE" sz="1600" dirty="0" smtClean="0">
                        <a:effectLst/>
                      </a:endParaRPr>
                    </a:p>
                    <a:p>
                      <a:pPr marL="285750" indent="-285750">
                        <a:lnSpc>
                          <a:spcPct val="115000"/>
                        </a:lnSpc>
                        <a:spcAft>
                          <a:spcPts val="1000"/>
                        </a:spcAft>
                        <a:buFont typeface="Wingdings" pitchFamily="2" charset="2"/>
                        <a:buChar char="q"/>
                      </a:pPr>
                      <a:r>
                        <a:rPr lang="es-PE" sz="1800" dirty="0" smtClean="0">
                          <a:effectLst/>
                        </a:rPr>
                        <a:t>Muerte de los vertebrados por sofocamiento.</a:t>
                      </a:r>
                      <a:endParaRPr lang="es-PE" sz="1600" dirty="0" smtClean="0">
                        <a:effectLst/>
                      </a:endParaRPr>
                    </a:p>
                    <a:p>
                      <a:endParaRPr lang="es-PE" dirty="0"/>
                    </a:p>
                  </a:txBody>
                  <a:tcPr/>
                </a:tc>
              </a:tr>
            </a:tbl>
          </a:graphicData>
        </a:graphic>
      </p:graphicFrame>
    </p:spTree>
    <p:extLst>
      <p:ext uri="{BB962C8B-B14F-4D97-AF65-F5344CB8AC3E}">
        <p14:creationId xmlns:p14="http://schemas.microsoft.com/office/powerpoint/2010/main" val="31848905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1124744"/>
            <a:ext cx="7416824" cy="4247317"/>
          </a:xfrm>
          <a:prstGeom prst="rect">
            <a:avLst/>
          </a:prstGeom>
        </p:spPr>
        <p:txBody>
          <a:bodyPr wrap="square">
            <a:spAutoFit/>
          </a:bodyPr>
          <a:lstStyle/>
          <a:p>
            <a:r>
              <a:rPr lang="es-PE" b="1" dirty="0" smtClean="0">
                <a:latin typeface="Arial" pitchFamily="34" charset="0"/>
                <a:cs typeface="Arial" pitchFamily="34" charset="0"/>
              </a:rPr>
              <a:t>LOS FACTORES QUE AFECTAN EL GRADO DE EUTROFIZACIÓN SON:</a:t>
            </a:r>
          </a:p>
          <a:p>
            <a:pPr algn="ctr"/>
            <a:endParaRPr lang="es-PE" dirty="0" smtClean="0">
              <a:latin typeface="Arial" pitchFamily="34" charset="0"/>
              <a:cs typeface="Arial" pitchFamily="34" charset="0"/>
            </a:endParaRPr>
          </a:p>
          <a:p>
            <a:pPr marL="742950" lvl="1" indent="-285750">
              <a:buFont typeface="Wingdings" pitchFamily="2" charset="2"/>
              <a:buChar char="v"/>
            </a:pPr>
            <a:r>
              <a:rPr lang="es-PE" b="1" dirty="0" smtClean="0">
                <a:latin typeface="Arial" pitchFamily="34" charset="0"/>
                <a:cs typeface="Arial" pitchFamily="34" charset="0"/>
              </a:rPr>
              <a:t>Clima: </a:t>
            </a:r>
            <a:r>
              <a:rPr lang="es-PE" dirty="0">
                <a:latin typeface="Arial" pitchFamily="34" charset="0"/>
                <a:cs typeface="Arial" pitchFamily="34" charset="0"/>
              </a:rPr>
              <a:t>L</a:t>
            </a:r>
            <a:r>
              <a:rPr lang="es-PE" dirty="0" smtClean="0">
                <a:latin typeface="Arial" pitchFamily="34" charset="0"/>
                <a:cs typeface="Arial" pitchFamily="34" charset="0"/>
              </a:rPr>
              <a:t>os </a:t>
            </a:r>
            <a:r>
              <a:rPr lang="es-PE" dirty="0">
                <a:latin typeface="Arial" pitchFamily="34" charset="0"/>
                <a:cs typeface="Arial" pitchFamily="34" charset="0"/>
              </a:rPr>
              <a:t>climas cálidos favorecen el </a:t>
            </a:r>
            <a:r>
              <a:rPr lang="es-PE" dirty="0" smtClean="0">
                <a:latin typeface="Arial" pitchFamily="34" charset="0"/>
                <a:cs typeface="Arial" pitchFamily="34" charset="0"/>
              </a:rPr>
              <a:t>proceso. Cuerpos </a:t>
            </a:r>
            <a:r>
              <a:rPr lang="es-PE" dirty="0">
                <a:latin typeface="Arial" pitchFamily="34" charset="0"/>
                <a:cs typeface="Arial" pitchFamily="34" charset="0"/>
              </a:rPr>
              <a:t>de agua poco profundos y/o de bajo caudal son más </a:t>
            </a:r>
            <a:r>
              <a:rPr lang="es-PE" dirty="0" smtClean="0">
                <a:latin typeface="Arial" pitchFamily="34" charset="0"/>
                <a:cs typeface="Arial" pitchFamily="34" charset="0"/>
              </a:rPr>
              <a:t>propios </a:t>
            </a:r>
            <a:r>
              <a:rPr lang="es-PE" dirty="0">
                <a:latin typeface="Arial" pitchFamily="34" charset="0"/>
                <a:cs typeface="Arial" pitchFamily="34" charset="0"/>
              </a:rPr>
              <a:t>para el desarrollo del </a:t>
            </a:r>
            <a:r>
              <a:rPr lang="es-PE" dirty="0" smtClean="0">
                <a:latin typeface="Arial" pitchFamily="34" charset="0"/>
                <a:cs typeface="Arial" pitchFamily="34" charset="0"/>
              </a:rPr>
              <a:t>proceso</a:t>
            </a:r>
          </a:p>
          <a:p>
            <a:pPr lvl="1"/>
            <a:endParaRPr lang="es-PE" dirty="0" smtClean="0">
              <a:latin typeface="Arial" pitchFamily="34" charset="0"/>
              <a:cs typeface="Arial" pitchFamily="34" charset="0"/>
            </a:endParaRPr>
          </a:p>
          <a:p>
            <a:pPr marL="742950" lvl="1" indent="-285750">
              <a:buFont typeface="Wingdings" pitchFamily="2" charset="2"/>
              <a:buChar char="v"/>
            </a:pPr>
            <a:r>
              <a:rPr lang="es-PE" b="1" dirty="0" smtClean="0">
                <a:latin typeface="Arial" pitchFamily="34" charset="0"/>
                <a:cs typeface="Arial" pitchFamily="34" charset="0"/>
              </a:rPr>
              <a:t>Área de drenaje: </a:t>
            </a:r>
            <a:r>
              <a:rPr lang="es-PE" dirty="0">
                <a:latin typeface="Arial" pitchFamily="34" charset="0"/>
                <a:cs typeface="Arial" pitchFamily="34" charset="0"/>
              </a:rPr>
              <a:t>L</a:t>
            </a:r>
            <a:r>
              <a:rPr lang="es-PE" dirty="0" smtClean="0">
                <a:latin typeface="Arial" pitchFamily="34" charset="0"/>
                <a:cs typeface="Arial" pitchFamily="34" charset="0"/>
              </a:rPr>
              <a:t>a poca cubierta arbórea sujeta a precipitaciones abundantes favorece la erosión y el arrastre de nutrientes hacia el cuerpo de agua.</a:t>
            </a:r>
          </a:p>
          <a:p>
            <a:pPr lvl="1"/>
            <a:endParaRPr lang="es-PE" dirty="0" smtClean="0">
              <a:latin typeface="Arial" pitchFamily="34" charset="0"/>
              <a:cs typeface="Arial" pitchFamily="34" charset="0"/>
            </a:endParaRPr>
          </a:p>
          <a:p>
            <a:pPr marL="742950" lvl="1" indent="-285750">
              <a:buFont typeface="Wingdings" pitchFamily="2" charset="2"/>
              <a:buChar char="v"/>
            </a:pPr>
            <a:r>
              <a:rPr lang="es-PE" b="1" dirty="0" smtClean="0">
                <a:latin typeface="Arial" pitchFamily="34" charset="0"/>
                <a:cs typeface="Arial" pitchFamily="34" charset="0"/>
              </a:rPr>
              <a:t>Geología</a:t>
            </a:r>
            <a:r>
              <a:rPr lang="es-PE" b="1" dirty="0">
                <a:latin typeface="Arial" pitchFamily="34" charset="0"/>
                <a:cs typeface="Arial" pitchFamily="34" charset="0"/>
              </a:rPr>
              <a:t>: </a:t>
            </a:r>
            <a:r>
              <a:rPr lang="es-PE" dirty="0">
                <a:latin typeface="Arial" pitchFamily="34" charset="0"/>
                <a:cs typeface="Arial" pitchFamily="34" charset="0"/>
              </a:rPr>
              <a:t>E</a:t>
            </a:r>
            <a:r>
              <a:rPr lang="es-PE" dirty="0" smtClean="0">
                <a:latin typeface="Arial" pitchFamily="34" charset="0"/>
                <a:cs typeface="Arial" pitchFamily="34" charset="0"/>
              </a:rPr>
              <a:t>n </a:t>
            </a:r>
            <a:r>
              <a:rPr lang="es-PE" dirty="0">
                <a:latin typeface="Arial" pitchFamily="34" charset="0"/>
                <a:cs typeface="Arial" pitchFamily="34" charset="0"/>
              </a:rPr>
              <a:t>áreas de drenaje donde predominan rocas sedimentarias hay mayor </a:t>
            </a:r>
            <a:r>
              <a:rPr lang="es-PE" dirty="0" smtClean="0">
                <a:latin typeface="Arial" pitchFamily="34" charset="0"/>
                <a:cs typeface="Arial" pitchFamily="34" charset="0"/>
              </a:rPr>
              <a:t>aporte </a:t>
            </a:r>
            <a:r>
              <a:rPr lang="es-PE" dirty="0">
                <a:latin typeface="Arial" pitchFamily="34" charset="0"/>
                <a:cs typeface="Arial" pitchFamily="34" charset="0"/>
              </a:rPr>
              <a:t>de fósforo por escorrentía. Los suelos arcillosos drenan pobremente y también favorecen la escorrentía y </a:t>
            </a:r>
            <a:r>
              <a:rPr lang="es-PE" dirty="0" smtClean="0">
                <a:latin typeface="Arial" pitchFamily="34" charset="0"/>
                <a:cs typeface="Arial" pitchFamily="34" charset="0"/>
              </a:rPr>
              <a:t>consecuentemente </a:t>
            </a:r>
            <a:r>
              <a:rPr lang="es-PE" dirty="0">
                <a:latin typeface="Arial" pitchFamily="34" charset="0"/>
                <a:cs typeface="Arial" pitchFamily="34" charset="0"/>
              </a:rPr>
              <a:t>el aporte de nutrientes.</a:t>
            </a:r>
          </a:p>
        </p:txBody>
      </p:sp>
    </p:spTree>
    <p:extLst>
      <p:ext uri="{BB962C8B-B14F-4D97-AF65-F5344CB8AC3E}">
        <p14:creationId xmlns:p14="http://schemas.microsoft.com/office/powerpoint/2010/main" val="32203848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90275" y="620688"/>
            <a:ext cx="7776864" cy="5078313"/>
          </a:xfrm>
          <a:prstGeom prst="rect">
            <a:avLst/>
          </a:prstGeom>
        </p:spPr>
        <p:txBody>
          <a:bodyPr wrap="square">
            <a:spAutoFit/>
          </a:bodyPr>
          <a:lstStyle/>
          <a:p>
            <a:r>
              <a:rPr lang="es-PE" b="1" dirty="0" smtClean="0">
                <a:latin typeface="Arial" pitchFamily="34" charset="0"/>
                <a:cs typeface="Arial" pitchFamily="34" charset="0"/>
              </a:rPr>
              <a:t>LAS CAUSAS DE LA EUTROFIZACIÓN PUEDEN SER:</a:t>
            </a:r>
          </a:p>
          <a:p>
            <a:endParaRPr lang="es-PE" b="1" dirty="0">
              <a:latin typeface="Arial" pitchFamily="34" charset="0"/>
              <a:cs typeface="Arial" pitchFamily="34" charset="0"/>
            </a:endParaRPr>
          </a:p>
          <a:p>
            <a:pPr lvl="1"/>
            <a:r>
              <a:rPr lang="es-PE" sz="1600" dirty="0">
                <a:latin typeface="Arial" pitchFamily="34" charset="0"/>
                <a:cs typeface="Arial" pitchFamily="34" charset="0"/>
              </a:rPr>
              <a:t>a) </a:t>
            </a:r>
            <a:r>
              <a:rPr lang="es-PE" sz="1600" dirty="0" smtClean="0">
                <a:latin typeface="Arial" pitchFamily="34" charset="0"/>
                <a:cs typeface="Arial" pitchFamily="34" charset="0"/>
              </a:rPr>
              <a:t>Naturales</a:t>
            </a:r>
            <a:r>
              <a:rPr lang="es-PE" sz="1600" dirty="0">
                <a:latin typeface="Arial" pitchFamily="34" charset="0"/>
                <a:cs typeface="Arial" pitchFamily="34" charset="0"/>
              </a:rPr>
              <a:t>:</a:t>
            </a:r>
          </a:p>
          <a:p>
            <a:pPr marL="1200150" lvl="2" indent="-285750">
              <a:buFont typeface="Wingdings" pitchFamily="2" charset="2"/>
              <a:buChar char="ü"/>
            </a:pPr>
            <a:r>
              <a:rPr lang="es-PE" sz="1600" dirty="0">
                <a:latin typeface="Arial" pitchFamily="34" charset="0"/>
                <a:cs typeface="Arial" pitchFamily="34" charset="0"/>
              </a:rPr>
              <a:t>Aportes atmosféricos: precipitación. </a:t>
            </a:r>
          </a:p>
          <a:p>
            <a:pPr marL="1200150" lvl="2" indent="-285750">
              <a:buFont typeface="Wingdings" pitchFamily="2" charset="2"/>
              <a:buChar char="ü"/>
            </a:pPr>
            <a:r>
              <a:rPr lang="es-PE" sz="1600" dirty="0">
                <a:latin typeface="Arial" pitchFamily="34" charset="0"/>
                <a:cs typeface="Arial" pitchFamily="34" charset="0"/>
              </a:rPr>
              <a:t>Resuspensión de los sedimentos del fondo.</a:t>
            </a:r>
          </a:p>
          <a:p>
            <a:pPr marL="1200150" lvl="2" indent="-285750">
              <a:buFont typeface="Wingdings" pitchFamily="2" charset="2"/>
              <a:buChar char="ü"/>
            </a:pPr>
            <a:r>
              <a:rPr lang="es-PE" sz="1600" dirty="0">
                <a:latin typeface="Arial" pitchFamily="34" charset="0"/>
                <a:cs typeface="Arial" pitchFamily="34" charset="0"/>
              </a:rPr>
              <a:t>Liberación desde los sedimentos  anóxicos.</a:t>
            </a:r>
          </a:p>
          <a:p>
            <a:pPr marL="1200150" lvl="2" indent="-285750">
              <a:buFont typeface="Wingdings" pitchFamily="2" charset="2"/>
              <a:buChar char="ü"/>
            </a:pPr>
            <a:r>
              <a:rPr lang="es-PE" sz="1600" dirty="0" smtClean="0">
                <a:latin typeface="Arial" pitchFamily="34" charset="0"/>
                <a:cs typeface="Arial" pitchFamily="34" charset="0"/>
              </a:rPr>
              <a:t>Descomposición </a:t>
            </a:r>
            <a:r>
              <a:rPr lang="es-PE" sz="1600" dirty="0">
                <a:latin typeface="Arial" pitchFamily="34" charset="0"/>
                <a:cs typeface="Arial" pitchFamily="34" charset="0"/>
              </a:rPr>
              <a:t>y excreción de organismos.</a:t>
            </a:r>
          </a:p>
          <a:p>
            <a:pPr marL="1200150" lvl="2" indent="-285750">
              <a:buFont typeface="Wingdings" pitchFamily="2" charset="2"/>
              <a:buChar char="ü"/>
            </a:pPr>
            <a:r>
              <a:rPr lang="es-PE" sz="1600" dirty="0" smtClean="0">
                <a:latin typeface="Arial" pitchFamily="34" charset="0"/>
                <a:cs typeface="Arial" pitchFamily="34" charset="0"/>
              </a:rPr>
              <a:t>Fijación </a:t>
            </a:r>
            <a:r>
              <a:rPr lang="es-PE" sz="1600" dirty="0">
                <a:latin typeface="Arial" pitchFamily="34" charset="0"/>
                <a:cs typeface="Arial" pitchFamily="34" charset="0"/>
              </a:rPr>
              <a:t>de nitrógeno por microorganismos.</a:t>
            </a:r>
          </a:p>
          <a:p>
            <a:pPr lvl="1"/>
            <a:endParaRPr lang="es-PE" sz="1600" dirty="0" smtClean="0">
              <a:latin typeface="Arial" pitchFamily="34" charset="0"/>
              <a:cs typeface="Arial" pitchFamily="34" charset="0"/>
            </a:endParaRPr>
          </a:p>
          <a:p>
            <a:pPr lvl="1"/>
            <a:r>
              <a:rPr lang="es-PE" sz="1600" dirty="0" smtClean="0">
                <a:latin typeface="Arial" pitchFamily="34" charset="0"/>
                <a:cs typeface="Arial" pitchFamily="34" charset="0"/>
              </a:rPr>
              <a:t>b</a:t>
            </a:r>
            <a:r>
              <a:rPr lang="es-PE" sz="1600" dirty="0">
                <a:latin typeface="Arial" pitchFamily="34" charset="0"/>
                <a:cs typeface="Arial" pitchFamily="34" charset="0"/>
              </a:rPr>
              <a:t>) A</a:t>
            </a:r>
            <a:r>
              <a:rPr lang="es-PE" sz="1600" dirty="0" smtClean="0">
                <a:latin typeface="Arial" pitchFamily="34" charset="0"/>
                <a:cs typeface="Arial" pitchFamily="34" charset="0"/>
              </a:rPr>
              <a:t>ntropogénico: </a:t>
            </a:r>
          </a:p>
          <a:p>
            <a:pPr marL="1200150" lvl="2" indent="-285750">
              <a:buFont typeface="Wingdings" pitchFamily="2" charset="2"/>
              <a:buChar char="ü"/>
            </a:pPr>
            <a:r>
              <a:rPr lang="es-PE" sz="1600" dirty="0">
                <a:latin typeface="Arial" pitchFamily="34" charset="0"/>
                <a:cs typeface="Arial" pitchFamily="34" charset="0"/>
              </a:rPr>
              <a:t>V</a:t>
            </a:r>
            <a:r>
              <a:rPr lang="es-PE" sz="1600" dirty="0" smtClean="0">
                <a:latin typeface="Arial" pitchFamily="34" charset="0"/>
                <a:cs typeface="Arial" pitchFamily="34" charset="0"/>
              </a:rPr>
              <a:t>ertidos </a:t>
            </a:r>
            <a:r>
              <a:rPr lang="es-PE" sz="1600" dirty="0">
                <a:latin typeface="Arial" pitchFamily="34" charset="0"/>
                <a:cs typeface="Arial" pitchFamily="34" charset="0"/>
              </a:rPr>
              <a:t>de residuos industriales, agrícolas, urbanos y de plantas de tratamiento. </a:t>
            </a:r>
            <a:endParaRPr lang="es-PE" sz="1600" dirty="0" smtClean="0">
              <a:latin typeface="Arial" pitchFamily="34" charset="0"/>
              <a:cs typeface="Arial" pitchFamily="34" charset="0"/>
            </a:endParaRPr>
          </a:p>
          <a:p>
            <a:pPr marL="1200150" lvl="2" indent="-285750">
              <a:buFont typeface="Wingdings" pitchFamily="2" charset="2"/>
              <a:buChar char="ü"/>
            </a:pPr>
            <a:r>
              <a:rPr lang="es-PE" sz="1600" dirty="0">
                <a:latin typeface="Arial" pitchFamily="34" charset="0"/>
                <a:cs typeface="Arial" pitchFamily="34" charset="0"/>
              </a:rPr>
              <a:t>D</a:t>
            </a:r>
            <a:r>
              <a:rPr lang="es-PE" sz="1600" dirty="0" smtClean="0">
                <a:latin typeface="Arial" pitchFamily="34" charset="0"/>
                <a:cs typeface="Arial" pitchFamily="34" charset="0"/>
              </a:rPr>
              <a:t>eforestación </a:t>
            </a:r>
            <a:r>
              <a:rPr lang="es-PE" sz="1600" dirty="0">
                <a:latin typeface="Arial" pitchFamily="34" charset="0"/>
                <a:cs typeface="Arial" pitchFamily="34" charset="0"/>
              </a:rPr>
              <a:t>que aumenta la erosión y disminuye el reciclaje de nutrientes en la cuenca, aumentando su ingreso al cuerpo de </a:t>
            </a:r>
            <a:r>
              <a:rPr lang="es-PE" sz="1600" dirty="0" smtClean="0">
                <a:latin typeface="Arial" pitchFamily="34" charset="0"/>
                <a:cs typeface="Arial" pitchFamily="34" charset="0"/>
              </a:rPr>
              <a:t>agua.</a:t>
            </a:r>
          </a:p>
          <a:p>
            <a:pPr marL="1200150" lvl="2" indent="-285750">
              <a:buFont typeface="Wingdings" pitchFamily="2" charset="2"/>
              <a:buChar char="ü"/>
            </a:pPr>
            <a:r>
              <a:rPr lang="es-PE" sz="1600" dirty="0" smtClean="0">
                <a:latin typeface="Arial" pitchFamily="34" charset="0"/>
                <a:cs typeface="Arial" pitchFamily="34" charset="0"/>
              </a:rPr>
              <a:t>Fertilizantes </a:t>
            </a:r>
            <a:r>
              <a:rPr lang="es-PE" sz="1600" dirty="0">
                <a:latin typeface="Arial" pitchFamily="34" charset="0"/>
                <a:cs typeface="Arial" pitchFamily="34" charset="0"/>
              </a:rPr>
              <a:t>aplicados en </a:t>
            </a:r>
            <a:r>
              <a:rPr lang="es-PE" sz="1600" dirty="0" smtClean="0">
                <a:latin typeface="Arial" pitchFamily="34" charset="0"/>
                <a:cs typeface="Arial" pitchFamily="34" charset="0"/>
              </a:rPr>
              <a:t>exceso.</a:t>
            </a:r>
          </a:p>
          <a:p>
            <a:pPr marL="1200150" lvl="2" indent="-285750">
              <a:buFont typeface="Wingdings" pitchFamily="2" charset="2"/>
              <a:buChar char="ü"/>
            </a:pPr>
            <a:r>
              <a:rPr lang="es-PE" sz="1600" dirty="0">
                <a:latin typeface="Arial" pitchFamily="34" charset="0"/>
                <a:cs typeface="Arial" pitchFamily="34" charset="0"/>
              </a:rPr>
              <a:t>A</a:t>
            </a:r>
            <a:r>
              <a:rPr lang="es-PE" sz="1600" dirty="0" smtClean="0">
                <a:latin typeface="Arial" pitchFamily="34" charset="0"/>
                <a:cs typeface="Arial" pitchFamily="34" charset="0"/>
              </a:rPr>
              <a:t>guas </a:t>
            </a:r>
            <a:r>
              <a:rPr lang="es-PE" sz="1600" dirty="0">
                <a:latin typeface="Arial" pitchFamily="34" charset="0"/>
                <a:cs typeface="Arial" pitchFamily="34" charset="0"/>
              </a:rPr>
              <a:t>residuales de </a:t>
            </a:r>
            <a:r>
              <a:rPr lang="es-PE" sz="1600" dirty="0" smtClean="0">
                <a:latin typeface="Arial" pitchFamily="34" charset="0"/>
                <a:cs typeface="Arial" pitchFamily="34" charset="0"/>
              </a:rPr>
              <a:t>granjas.</a:t>
            </a:r>
          </a:p>
          <a:p>
            <a:pPr marL="1200150" lvl="2" indent="-285750">
              <a:buFont typeface="Wingdings" pitchFamily="2" charset="2"/>
              <a:buChar char="ü"/>
            </a:pPr>
            <a:r>
              <a:rPr lang="es-PE" sz="1600" dirty="0">
                <a:latin typeface="Arial" pitchFamily="34" charset="0"/>
                <a:cs typeface="Arial" pitchFamily="34" charset="0"/>
              </a:rPr>
              <a:t>T</a:t>
            </a:r>
            <a:r>
              <a:rPr lang="es-PE" sz="1600" dirty="0" smtClean="0">
                <a:latin typeface="Arial" pitchFamily="34" charset="0"/>
                <a:cs typeface="Arial" pitchFamily="34" charset="0"/>
              </a:rPr>
              <a:t>anques </a:t>
            </a:r>
            <a:r>
              <a:rPr lang="es-PE" sz="1600" dirty="0">
                <a:latin typeface="Arial" pitchFamily="34" charset="0"/>
                <a:cs typeface="Arial" pitchFamily="34" charset="0"/>
              </a:rPr>
              <a:t>sépticos </a:t>
            </a:r>
            <a:r>
              <a:rPr lang="es-PE" sz="1600" dirty="0" smtClean="0">
                <a:latin typeface="Arial" pitchFamily="34" charset="0"/>
                <a:cs typeface="Arial" pitchFamily="34" charset="0"/>
              </a:rPr>
              <a:t>.</a:t>
            </a:r>
          </a:p>
          <a:p>
            <a:pPr marL="1200150" lvl="2" indent="-285750">
              <a:buFont typeface="Wingdings" pitchFamily="2" charset="2"/>
              <a:buChar char="ü"/>
            </a:pPr>
            <a:r>
              <a:rPr lang="es-PE" sz="1600" dirty="0">
                <a:latin typeface="Arial" pitchFamily="34" charset="0"/>
                <a:cs typeface="Arial" pitchFamily="34" charset="0"/>
              </a:rPr>
              <a:t>U</a:t>
            </a:r>
            <a:r>
              <a:rPr lang="es-PE" sz="1600" dirty="0" smtClean="0">
                <a:latin typeface="Arial" pitchFamily="34" charset="0"/>
                <a:cs typeface="Arial" pitchFamily="34" charset="0"/>
              </a:rPr>
              <a:t>so </a:t>
            </a:r>
            <a:r>
              <a:rPr lang="es-PE" sz="1600" dirty="0">
                <a:latin typeface="Arial" pitchFamily="34" charset="0"/>
                <a:cs typeface="Arial" pitchFamily="34" charset="0"/>
              </a:rPr>
              <a:t>de detergentes con grandes cantidades de </a:t>
            </a:r>
            <a:r>
              <a:rPr lang="es-PE" sz="1600" dirty="0" smtClean="0">
                <a:latin typeface="Arial" pitchFamily="34" charset="0"/>
                <a:cs typeface="Arial" pitchFamily="34" charset="0"/>
              </a:rPr>
              <a:t>fósforo.</a:t>
            </a:r>
          </a:p>
          <a:p>
            <a:pPr marL="1200150" lvl="2" indent="-285750">
              <a:buFont typeface="Wingdings" pitchFamily="2" charset="2"/>
              <a:buChar char="ü"/>
            </a:pPr>
            <a:r>
              <a:rPr lang="es-PE" sz="1600" dirty="0">
                <a:latin typeface="Arial" pitchFamily="34" charset="0"/>
                <a:cs typeface="Arial" pitchFamily="34" charset="0"/>
              </a:rPr>
              <a:t>A</a:t>
            </a:r>
            <a:r>
              <a:rPr lang="es-PE" sz="1600" dirty="0" smtClean="0">
                <a:latin typeface="Arial" pitchFamily="34" charset="0"/>
                <a:cs typeface="Arial" pitchFamily="34" charset="0"/>
              </a:rPr>
              <a:t>porte </a:t>
            </a:r>
            <a:r>
              <a:rPr lang="es-PE" sz="1600" dirty="0">
                <a:latin typeface="Arial" pitchFamily="34" charset="0"/>
                <a:cs typeface="Arial" pitchFamily="34" charset="0"/>
              </a:rPr>
              <a:t>de contaminantes por agua de </a:t>
            </a:r>
            <a:r>
              <a:rPr lang="es-PE" sz="1600" dirty="0" smtClean="0">
                <a:latin typeface="Arial" pitchFamily="34" charset="0"/>
                <a:cs typeface="Arial" pitchFamily="34" charset="0"/>
              </a:rPr>
              <a:t>lluvia.</a:t>
            </a:r>
          </a:p>
          <a:p>
            <a:pPr marL="1200150" lvl="2" indent="-285750">
              <a:buFont typeface="Wingdings" pitchFamily="2" charset="2"/>
              <a:buChar char="ü"/>
            </a:pPr>
            <a:r>
              <a:rPr lang="es-PE" sz="1600" dirty="0" smtClean="0">
                <a:latin typeface="Arial" pitchFamily="34" charset="0"/>
                <a:cs typeface="Arial" pitchFamily="34" charset="0"/>
              </a:rPr>
              <a:t>Sistema </a:t>
            </a:r>
            <a:r>
              <a:rPr lang="es-PE" sz="1600" dirty="0">
                <a:latin typeface="Arial" pitchFamily="34" charset="0"/>
                <a:cs typeface="Arial" pitchFamily="34" charset="0"/>
              </a:rPr>
              <a:t>de </a:t>
            </a:r>
            <a:r>
              <a:rPr lang="es-PE" sz="1600" dirty="0" smtClean="0">
                <a:latin typeface="Arial" pitchFamily="34" charset="0"/>
                <a:cs typeface="Arial" pitchFamily="34" charset="0"/>
              </a:rPr>
              <a:t>alcantarillado </a:t>
            </a:r>
            <a:r>
              <a:rPr lang="es-PE" sz="1600" dirty="0">
                <a:latin typeface="Arial" pitchFamily="34" charset="0"/>
                <a:cs typeface="Arial" pitchFamily="34" charset="0"/>
              </a:rPr>
              <a:t>de ciudades y pueblos.</a:t>
            </a:r>
          </a:p>
        </p:txBody>
      </p:sp>
    </p:spTree>
    <p:extLst>
      <p:ext uri="{BB962C8B-B14F-4D97-AF65-F5344CB8AC3E}">
        <p14:creationId xmlns:p14="http://schemas.microsoft.com/office/powerpoint/2010/main" val="36008414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836712"/>
            <a:ext cx="7776864" cy="3970318"/>
          </a:xfrm>
          <a:prstGeom prst="rect">
            <a:avLst/>
          </a:prstGeom>
        </p:spPr>
        <p:txBody>
          <a:bodyPr wrap="square">
            <a:spAutoFit/>
          </a:bodyPr>
          <a:lstStyle/>
          <a:p>
            <a:r>
              <a:rPr lang="es-PE" b="1" dirty="0">
                <a:latin typeface="Arial" pitchFamily="34" charset="0"/>
                <a:cs typeface="Arial" pitchFamily="34" charset="0"/>
              </a:rPr>
              <a:t>Control de la entrada de nutrientes: </a:t>
            </a:r>
            <a:endParaRPr lang="es-PE" dirty="0" smtClean="0"/>
          </a:p>
          <a:p>
            <a:pPr marL="742950" lvl="1" indent="-285750">
              <a:buFont typeface="Wingdings" pitchFamily="2" charset="2"/>
              <a:buChar char="Ø"/>
            </a:pPr>
            <a:r>
              <a:rPr lang="es-PE" dirty="0">
                <a:latin typeface="Arial" pitchFamily="34" charset="0"/>
                <a:cs typeface="Arial" pitchFamily="34" charset="0"/>
              </a:rPr>
              <a:t>T</a:t>
            </a:r>
            <a:r>
              <a:rPr lang="es-PE" dirty="0" smtClean="0">
                <a:latin typeface="Arial" pitchFamily="34" charset="0"/>
                <a:cs typeface="Arial" pitchFamily="34" charset="0"/>
              </a:rPr>
              <a:t>ratamiento </a:t>
            </a:r>
            <a:r>
              <a:rPr lang="es-PE" dirty="0">
                <a:latin typeface="Arial" pitchFamily="34" charset="0"/>
                <a:cs typeface="Arial" pitchFamily="34" charset="0"/>
              </a:rPr>
              <a:t>de residuos antes de ser volcados al cuerpo de </a:t>
            </a:r>
            <a:r>
              <a:rPr lang="es-PE" dirty="0" smtClean="0">
                <a:latin typeface="Arial" pitchFamily="34" charset="0"/>
                <a:cs typeface="Arial" pitchFamily="34" charset="0"/>
              </a:rPr>
              <a:t>agua.</a:t>
            </a:r>
          </a:p>
          <a:p>
            <a:pPr marL="742950" lvl="1" indent="-285750">
              <a:buFont typeface="Wingdings" pitchFamily="2" charset="2"/>
              <a:buChar char="Ø"/>
            </a:pPr>
            <a:r>
              <a:rPr lang="es-PE" dirty="0" smtClean="0">
                <a:latin typeface="Arial" pitchFamily="34" charset="0"/>
                <a:cs typeface="Arial" pitchFamily="34" charset="0"/>
              </a:rPr>
              <a:t>Restricción </a:t>
            </a:r>
            <a:r>
              <a:rPr lang="es-PE" dirty="0">
                <a:latin typeface="Arial" pitchFamily="34" charset="0"/>
                <a:cs typeface="Arial" pitchFamily="34" charset="0"/>
              </a:rPr>
              <a:t>del uso de detergentes </a:t>
            </a:r>
            <a:r>
              <a:rPr lang="es-PE" dirty="0" smtClean="0">
                <a:latin typeface="Arial" pitchFamily="34" charset="0"/>
                <a:cs typeface="Arial" pitchFamily="34" charset="0"/>
              </a:rPr>
              <a:t>fosfatados.</a:t>
            </a:r>
          </a:p>
          <a:p>
            <a:pPr marL="742950" lvl="1" indent="-285750">
              <a:buFont typeface="Wingdings" pitchFamily="2" charset="2"/>
              <a:buChar char="Ø"/>
            </a:pPr>
            <a:r>
              <a:rPr lang="es-PE" dirty="0">
                <a:latin typeface="Arial" pitchFamily="34" charset="0"/>
                <a:cs typeface="Arial" pitchFamily="34" charset="0"/>
              </a:rPr>
              <a:t>C</a:t>
            </a:r>
            <a:r>
              <a:rPr lang="es-PE" dirty="0" smtClean="0">
                <a:latin typeface="Arial" pitchFamily="34" charset="0"/>
                <a:cs typeface="Arial" pitchFamily="34" charset="0"/>
              </a:rPr>
              <a:t>ontrol </a:t>
            </a:r>
            <a:r>
              <a:rPr lang="es-PE" dirty="0">
                <a:latin typeface="Arial" pitchFamily="34" charset="0"/>
                <a:cs typeface="Arial" pitchFamily="34" charset="0"/>
              </a:rPr>
              <a:t>del uso de la </a:t>
            </a:r>
            <a:r>
              <a:rPr lang="es-PE" dirty="0" smtClean="0">
                <a:latin typeface="Arial" pitchFamily="34" charset="0"/>
                <a:cs typeface="Arial" pitchFamily="34" charset="0"/>
              </a:rPr>
              <a:t>tierra.</a:t>
            </a:r>
          </a:p>
          <a:p>
            <a:pPr marL="742950" lvl="1" indent="-285750">
              <a:buFont typeface="Wingdings" pitchFamily="2" charset="2"/>
              <a:buChar char="Ø"/>
            </a:pPr>
            <a:r>
              <a:rPr lang="es-PE" dirty="0">
                <a:latin typeface="Arial" pitchFamily="34" charset="0"/>
                <a:cs typeface="Arial" pitchFamily="34" charset="0"/>
              </a:rPr>
              <a:t>P</a:t>
            </a:r>
            <a:r>
              <a:rPr lang="es-PE" dirty="0" smtClean="0">
                <a:latin typeface="Arial" pitchFamily="34" charset="0"/>
                <a:cs typeface="Arial" pitchFamily="34" charset="0"/>
              </a:rPr>
              <a:t>repantanos</a:t>
            </a:r>
            <a:r>
              <a:rPr lang="es-PE" dirty="0">
                <a:latin typeface="Arial" pitchFamily="34" charset="0"/>
                <a:cs typeface="Arial" pitchFamily="34" charset="0"/>
              </a:rPr>
              <a:t>: </a:t>
            </a:r>
            <a:r>
              <a:rPr lang="es-PE" dirty="0" smtClean="0">
                <a:latin typeface="Arial" pitchFamily="34" charset="0"/>
                <a:cs typeface="Arial" pitchFamily="34" charset="0"/>
              </a:rPr>
              <a:t>Eliminan </a:t>
            </a:r>
            <a:r>
              <a:rPr lang="es-PE" dirty="0">
                <a:latin typeface="Arial" pitchFamily="34" charset="0"/>
                <a:cs typeface="Arial" pitchFamily="34" charset="0"/>
              </a:rPr>
              <a:t>nutrientes de las aguas residuales que quedan fijados en la biomasa de algas y </a:t>
            </a:r>
            <a:r>
              <a:rPr lang="es-PE" dirty="0" smtClean="0">
                <a:latin typeface="Arial" pitchFamily="34" charset="0"/>
                <a:cs typeface="Arial" pitchFamily="34" charset="0"/>
              </a:rPr>
              <a:t>micrófitos.</a:t>
            </a:r>
          </a:p>
          <a:p>
            <a:pPr marL="742950" lvl="1" indent="-285750">
              <a:buFont typeface="Wingdings" pitchFamily="2" charset="2"/>
              <a:buChar char="Ø"/>
            </a:pPr>
            <a:r>
              <a:rPr lang="es-PE" dirty="0">
                <a:latin typeface="Arial" pitchFamily="34" charset="0"/>
                <a:cs typeface="Arial" pitchFamily="34" charset="0"/>
              </a:rPr>
              <a:t>T</a:t>
            </a:r>
            <a:r>
              <a:rPr lang="es-PE" dirty="0" smtClean="0">
                <a:latin typeface="Arial" pitchFamily="34" charset="0"/>
                <a:cs typeface="Arial" pitchFamily="34" charset="0"/>
              </a:rPr>
              <a:t>ratamiento físico </a:t>
            </a:r>
            <a:r>
              <a:rPr lang="es-PE" dirty="0">
                <a:latin typeface="Arial" pitchFamily="34" charset="0"/>
                <a:cs typeface="Arial" pitchFamily="34" charset="0"/>
              </a:rPr>
              <a:t>y químico de aguas residuales: </a:t>
            </a:r>
            <a:r>
              <a:rPr lang="es-PE" dirty="0" smtClean="0">
                <a:latin typeface="Arial" pitchFamily="34" charset="0"/>
                <a:cs typeface="Arial" pitchFamily="34" charset="0"/>
              </a:rPr>
              <a:t>precipitación química </a:t>
            </a:r>
            <a:r>
              <a:rPr lang="es-PE" dirty="0">
                <a:latin typeface="Arial" pitchFamily="34" charset="0"/>
                <a:cs typeface="Arial" pitchFamily="34" charset="0"/>
              </a:rPr>
              <a:t>y </a:t>
            </a:r>
            <a:r>
              <a:rPr lang="es-PE" dirty="0" smtClean="0">
                <a:latin typeface="Arial" pitchFamily="34" charset="0"/>
                <a:cs typeface="Arial" pitchFamily="34" charset="0"/>
              </a:rPr>
              <a:t>filtración.</a:t>
            </a:r>
          </a:p>
          <a:p>
            <a:endParaRPr lang="es-PE" b="1" dirty="0" smtClean="0">
              <a:latin typeface="Arial" pitchFamily="34" charset="0"/>
              <a:cs typeface="Arial" pitchFamily="34" charset="0"/>
            </a:endParaRPr>
          </a:p>
          <a:p>
            <a:r>
              <a:rPr lang="es-PE" b="1" dirty="0" smtClean="0">
                <a:latin typeface="Arial" pitchFamily="34" charset="0"/>
                <a:cs typeface="Arial" pitchFamily="34" charset="0"/>
              </a:rPr>
              <a:t>Control de la eutrofización dentro del cuerpo de agua: </a:t>
            </a:r>
            <a:endParaRPr lang="es-PE" dirty="0" smtClean="0">
              <a:latin typeface="Arial" pitchFamily="34" charset="0"/>
              <a:cs typeface="Arial" pitchFamily="34" charset="0"/>
            </a:endParaRPr>
          </a:p>
          <a:p>
            <a:pPr marL="742950" lvl="1" indent="-285750">
              <a:buFont typeface="Wingdings" pitchFamily="2" charset="2"/>
              <a:buChar char="Ø"/>
            </a:pPr>
            <a:r>
              <a:rPr lang="es-PE" dirty="0">
                <a:latin typeface="Arial" pitchFamily="34" charset="0"/>
                <a:cs typeface="Arial" pitchFamily="34" charset="0"/>
              </a:rPr>
              <a:t>R</a:t>
            </a:r>
            <a:r>
              <a:rPr lang="es-PE" dirty="0" smtClean="0">
                <a:latin typeface="Arial" pitchFamily="34" charset="0"/>
                <a:cs typeface="Arial" pitchFamily="34" charset="0"/>
              </a:rPr>
              <a:t>ecolección </a:t>
            </a:r>
            <a:r>
              <a:rPr lang="es-PE" dirty="0">
                <a:latin typeface="Arial" pitchFamily="34" charset="0"/>
                <a:cs typeface="Arial" pitchFamily="34" charset="0"/>
              </a:rPr>
              <a:t>de </a:t>
            </a:r>
            <a:r>
              <a:rPr lang="es-PE" dirty="0" smtClean="0">
                <a:latin typeface="Arial" pitchFamily="34" charset="0"/>
                <a:cs typeface="Arial" pitchFamily="34" charset="0"/>
              </a:rPr>
              <a:t>malezas acuáticas.</a:t>
            </a:r>
          </a:p>
          <a:p>
            <a:pPr marL="742950" lvl="1" indent="-285750">
              <a:buFont typeface="Wingdings" pitchFamily="2" charset="2"/>
              <a:buChar char="Ø"/>
            </a:pPr>
            <a:r>
              <a:rPr lang="es-PE" dirty="0">
                <a:latin typeface="Arial" pitchFamily="34" charset="0"/>
                <a:cs typeface="Arial" pitchFamily="34" charset="0"/>
              </a:rPr>
              <a:t>A</a:t>
            </a:r>
            <a:r>
              <a:rPr lang="es-PE" dirty="0" smtClean="0">
                <a:latin typeface="Arial" pitchFamily="34" charset="0"/>
                <a:cs typeface="Arial" pitchFamily="34" charset="0"/>
              </a:rPr>
              <a:t>gregado </a:t>
            </a:r>
            <a:r>
              <a:rPr lang="es-PE" dirty="0">
                <a:latin typeface="Arial" pitchFamily="34" charset="0"/>
                <a:cs typeface="Arial" pitchFamily="34" charset="0"/>
              </a:rPr>
              <a:t>de productos químicos que precipiten el </a:t>
            </a:r>
            <a:r>
              <a:rPr lang="es-PE" dirty="0" smtClean="0">
                <a:latin typeface="Arial" pitchFamily="34" charset="0"/>
                <a:cs typeface="Arial" pitchFamily="34" charset="0"/>
              </a:rPr>
              <a:t>fósforo.</a:t>
            </a:r>
          </a:p>
          <a:p>
            <a:pPr marL="742950" lvl="1" indent="-285750">
              <a:buFont typeface="Wingdings" pitchFamily="2" charset="2"/>
              <a:buChar char="Ø"/>
            </a:pPr>
            <a:r>
              <a:rPr lang="es-PE" dirty="0">
                <a:latin typeface="Arial" pitchFamily="34" charset="0"/>
                <a:cs typeface="Arial" pitchFamily="34" charset="0"/>
              </a:rPr>
              <a:t>C</a:t>
            </a:r>
            <a:r>
              <a:rPr lang="es-PE" dirty="0" smtClean="0">
                <a:latin typeface="Arial" pitchFamily="34" charset="0"/>
                <a:cs typeface="Arial" pitchFamily="34" charset="0"/>
              </a:rPr>
              <a:t>ontrol biológico </a:t>
            </a:r>
            <a:r>
              <a:rPr lang="es-PE" dirty="0">
                <a:latin typeface="Arial" pitchFamily="34" charset="0"/>
                <a:cs typeface="Arial" pitchFamily="34" charset="0"/>
              </a:rPr>
              <a:t>que disminuya el crecimiento de malezas acuáticas.</a:t>
            </a:r>
          </a:p>
        </p:txBody>
      </p:sp>
    </p:spTree>
    <p:extLst>
      <p:ext uri="{BB962C8B-B14F-4D97-AF65-F5344CB8AC3E}">
        <p14:creationId xmlns:p14="http://schemas.microsoft.com/office/powerpoint/2010/main" val="2727893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259632" y="620688"/>
            <a:ext cx="6552728" cy="1754326"/>
          </a:xfrm>
          <a:prstGeom prst="rect">
            <a:avLst/>
          </a:prstGeom>
        </p:spPr>
        <p:txBody>
          <a:bodyPr wrap="square">
            <a:spAutoFit/>
          </a:bodyPr>
          <a:lstStyle/>
          <a:p>
            <a:r>
              <a:rPr lang="es-PE" b="1" dirty="0" smtClean="0">
                <a:latin typeface="Arial" pitchFamily="34" charset="0"/>
                <a:cs typeface="Arial" pitchFamily="34" charset="0"/>
              </a:rPr>
              <a:t>2.- DEMANDA BIOQUÍMICA DE OXÍGENO:</a:t>
            </a:r>
          </a:p>
          <a:p>
            <a:pPr lvl="1"/>
            <a:r>
              <a:rPr lang="es-PE" dirty="0" smtClean="0">
                <a:latin typeface="Arial" pitchFamily="34" charset="0"/>
                <a:cs typeface="Arial" pitchFamily="34" charset="0"/>
              </a:rPr>
              <a:t>Es </a:t>
            </a:r>
            <a:r>
              <a:rPr lang="es-PE" dirty="0">
                <a:latin typeface="Arial" pitchFamily="34" charset="0"/>
                <a:cs typeface="Arial" pitchFamily="34" charset="0"/>
              </a:rPr>
              <a:t>una medida indirecta de la cantidad de materia orgánica del agua residual. Representa la cantidad de oxígeno disuelto que consumen los microorganismos para la degradación de la materia orgánica biodegradable existente en el agua residual.</a:t>
            </a:r>
          </a:p>
        </p:txBody>
      </p:sp>
      <p:sp>
        <p:nvSpPr>
          <p:cNvPr id="4" name="3 Rectángulo"/>
          <p:cNvSpPr/>
          <p:nvPr/>
        </p:nvSpPr>
        <p:spPr>
          <a:xfrm>
            <a:off x="1403648" y="2852936"/>
            <a:ext cx="5904656" cy="1754326"/>
          </a:xfrm>
          <a:prstGeom prst="rect">
            <a:avLst/>
          </a:prstGeom>
        </p:spPr>
        <p:txBody>
          <a:bodyPr wrap="square">
            <a:spAutoFit/>
          </a:bodyPr>
          <a:lstStyle/>
          <a:p>
            <a:r>
              <a:rPr lang="es-PE" b="1" dirty="0" smtClean="0">
                <a:latin typeface="Arial" pitchFamily="34" charset="0"/>
                <a:cs typeface="Arial" pitchFamily="34" charset="0"/>
              </a:rPr>
              <a:t>Análisis </a:t>
            </a:r>
            <a:r>
              <a:rPr lang="es-PE" b="1" dirty="0">
                <a:latin typeface="Arial" pitchFamily="34" charset="0"/>
                <a:cs typeface="Arial" pitchFamily="34" charset="0"/>
              </a:rPr>
              <a:t>cuantitativo: </a:t>
            </a:r>
            <a:endParaRPr lang="es-PE" b="1" dirty="0" smtClean="0">
              <a:latin typeface="Arial" pitchFamily="34" charset="0"/>
              <a:cs typeface="Arial" pitchFamily="34" charset="0"/>
            </a:endParaRPr>
          </a:p>
          <a:p>
            <a:pPr lvl="1"/>
            <a:r>
              <a:rPr lang="es-PE" dirty="0">
                <a:latin typeface="Arial" pitchFamily="34" charset="0"/>
                <a:cs typeface="Arial" pitchFamily="34" charset="0"/>
              </a:rPr>
              <a:t>L</a:t>
            </a:r>
            <a:r>
              <a:rPr lang="es-PE" dirty="0" smtClean="0">
                <a:latin typeface="Arial" pitchFamily="34" charset="0"/>
                <a:cs typeface="Arial" pitchFamily="34" charset="0"/>
              </a:rPr>
              <a:t>a </a:t>
            </a:r>
            <a:r>
              <a:rPr lang="es-PE" dirty="0">
                <a:latin typeface="Arial" pitchFamily="34" charset="0"/>
                <a:cs typeface="Arial" pitchFamily="34" charset="0"/>
              </a:rPr>
              <a:t>forma de calcular la DBO es particular </a:t>
            </a:r>
            <a:r>
              <a:rPr lang="es-PE" dirty="0" smtClean="0">
                <a:latin typeface="Arial" pitchFamily="34" charset="0"/>
                <a:cs typeface="Arial" pitchFamily="34" charset="0"/>
              </a:rPr>
              <a:t>de cada </a:t>
            </a:r>
            <a:r>
              <a:rPr lang="es-PE" dirty="0">
                <a:latin typeface="Arial" pitchFamily="34" charset="0"/>
                <a:cs typeface="Arial" pitchFamily="34" charset="0"/>
              </a:rPr>
              <a:t>tipo de respirómetro. </a:t>
            </a:r>
            <a:r>
              <a:rPr lang="es-PE" dirty="0" smtClean="0">
                <a:latin typeface="Arial" pitchFamily="34" charset="0"/>
                <a:cs typeface="Arial" pitchFamily="34" charset="0"/>
              </a:rPr>
              <a:t>Comúnmente los </a:t>
            </a:r>
            <a:r>
              <a:rPr lang="es-PE" dirty="0">
                <a:latin typeface="Arial" pitchFamily="34" charset="0"/>
                <a:cs typeface="Arial" pitchFamily="34" charset="0"/>
              </a:rPr>
              <a:t>resultados de la DBO son </a:t>
            </a:r>
            <a:r>
              <a:rPr lang="es-PE" dirty="0" smtClean="0">
                <a:latin typeface="Arial" pitchFamily="34" charset="0"/>
                <a:cs typeface="Arial" pitchFamily="34" charset="0"/>
              </a:rPr>
              <a:t>dados directamente por los </a:t>
            </a:r>
            <a:r>
              <a:rPr lang="es-PE" dirty="0">
                <a:latin typeface="Arial" pitchFamily="34" charset="0"/>
                <a:cs typeface="Arial" pitchFamily="34" charset="0"/>
              </a:rPr>
              <a:t>sensores respirométricos o procesados </a:t>
            </a:r>
            <a:r>
              <a:rPr lang="es-PE" dirty="0" smtClean="0">
                <a:latin typeface="Arial" pitchFamily="34" charset="0"/>
                <a:cs typeface="Arial" pitchFamily="34" charset="0"/>
              </a:rPr>
              <a:t>por computador</a:t>
            </a:r>
            <a:r>
              <a:rPr lang="es-PE" dirty="0">
                <a:latin typeface="Arial" pitchFamily="34" charset="0"/>
                <a:cs typeface="Arial" pitchFamily="34" charset="0"/>
              </a:rPr>
              <a:t>.</a:t>
            </a:r>
          </a:p>
        </p:txBody>
      </p:sp>
    </p:spTree>
    <p:extLst>
      <p:ext uri="{BB962C8B-B14F-4D97-AF65-F5344CB8AC3E}">
        <p14:creationId xmlns:p14="http://schemas.microsoft.com/office/powerpoint/2010/main" val="4285263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99592" y="1028343"/>
            <a:ext cx="7272808" cy="3693319"/>
          </a:xfrm>
          <a:prstGeom prst="rect">
            <a:avLst/>
          </a:prstGeom>
        </p:spPr>
        <p:txBody>
          <a:bodyPr wrap="square">
            <a:spAutoFit/>
          </a:bodyPr>
          <a:lstStyle/>
          <a:p>
            <a:pPr lvl="1"/>
            <a:r>
              <a:rPr lang="es-PE" b="1" dirty="0">
                <a:latin typeface="Arial" pitchFamily="34" charset="0"/>
                <a:cs typeface="Arial" pitchFamily="34" charset="0"/>
              </a:rPr>
              <a:t>Definición: </a:t>
            </a:r>
            <a:endParaRPr lang="es-PE" b="1" dirty="0" smtClean="0">
              <a:latin typeface="Arial" pitchFamily="34" charset="0"/>
              <a:cs typeface="Arial" pitchFamily="34" charset="0"/>
            </a:endParaRPr>
          </a:p>
          <a:p>
            <a:pPr lvl="2"/>
            <a:r>
              <a:rPr lang="es-PE" dirty="0" smtClean="0">
                <a:latin typeface="Arial" pitchFamily="34" charset="0"/>
                <a:cs typeface="Arial" pitchFamily="34" charset="0"/>
              </a:rPr>
              <a:t>Son </a:t>
            </a:r>
            <a:r>
              <a:rPr lang="es-PE" dirty="0">
                <a:latin typeface="Arial" pitchFamily="34" charset="0"/>
                <a:cs typeface="Arial" pitchFamily="34" charset="0"/>
              </a:rPr>
              <a:t>aquellos residuos que provienen de restos de productos de origen orgánico, la mayoría de ellos </a:t>
            </a:r>
            <a:r>
              <a:rPr lang="es-PE" dirty="0" smtClean="0">
                <a:latin typeface="Arial" pitchFamily="34" charset="0"/>
                <a:cs typeface="Arial" pitchFamily="34" charset="0"/>
              </a:rPr>
              <a:t>son biodegradables (se descomponen naturalmente). Se pueden desintegrar o degradar rápidamente, transformándose en </a:t>
            </a:r>
            <a:r>
              <a:rPr lang="es-PE" dirty="0">
                <a:latin typeface="Arial" pitchFamily="34" charset="0"/>
                <a:cs typeface="Arial" pitchFamily="34" charset="0"/>
              </a:rPr>
              <a:t>otro tipo de materia orgánica. Ejemplo: los restos de comida, frutas y verduras, carne, huevos, etcétera, o </a:t>
            </a:r>
            <a:r>
              <a:rPr lang="es-PE" dirty="0" smtClean="0">
                <a:latin typeface="Arial" pitchFamily="34" charset="0"/>
                <a:cs typeface="Arial" pitchFamily="34" charset="0"/>
              </a:rPr>
              <a:t>pueden tener </a:t>
            </a:r>
            <a:r>
              <a:rPr lang="es-PE" dirty="0">
                <a:latin typeface="Arial" pitchFamily="34" charset="0"/>
                <a:cs typeface="Arial" pitchFamily="34" charset="0"/>
              </a:rPr>
              <a:t>un tiempo de degradación más lento, como el cartón y el papel. Se exceptúa de estas propiedades al </a:t>
            </a:r>
            <a:r>
              <a:rPr lang="es-PE" dirty="0" smtClean="0">
                <a:latin typeface="Arial" pitchFamily="34" charset="0"/>
                <a:cs typeface="Arial" pitchFamily="34" charset="0"/>
              </a:rPr>
              <a:t>plástico, porque </a:t>
            </a:r>
            <a:r>
              <a:rPr lang="es-PE" dirty="0">
                <a:latin typeface="Arial" pitchFamily="34" charset="0"/>
                <a:cs typeface="Arial" pitchFamily="34" charset="0"/>
              </a:rPr>
              <a:t>a pesar de tener su origen en un compuesto orgánico, posee una estructura molecular más complicada. </a:t>
            </a:r>
            <a:endParaRPr lang="es-PE" dirty="0" smtClean="0">
              <a:latin typeface="Arial" pitchFamily="34" charset="0"/>
              <a:cs typeface="Arial" pitchFamily="34" charset="0"/>
            </a:endParaRPr>
          </a:p>
          <a:p>
            <a:pPr lvl="2"/>
            <a:endParaRPr lang="es-PE" dirty="0"/>
          </a:p>
          <a:p>
            <a:pPr lvl="2"/>
            <a:endParaRPr lang="es-PE" dirty="0"/>
          </a:p>
        </p:txBody>
      </p:sp>
      <p:sp>
        <p:nvSpPr>
          <p:cNvPr id="4" name="3 Rectángulo"/>
          <p:cNvSpPr/>
          <p:nvPr/>
        </p:nvSpPr>
        <p:spPr>
          <a:xfrm>
            <a:off x="899592" y="588472"/>
            <a:ext cx="5371983" cy="369332"/>
          </a:xfrm>
          <a:prstGeom prst="rect">
            <a:avLst/>
          </a:prstGeom>
        </p:spPr>
        <p:txBody>
          <a:bodyPr wrap="none">
            <a:spAutoFit/>
          </a:bodyPr>
          <a:lstStyle/>
          <a:p>
            <a:r>
              <a:rPr lang="es-PE" b="1" dirty="0" smtClean="0"/>
              <a:t>3.- LOS RESIDUOS SÓLIDOS ORGÁNICOS </a:t>
            </a:r>
            <a:endParaRPr lang="es-PE" dirty="0"/>
          </a:p>
        </p:txBody>
      </p:sp>
      <p:sp>
        <p:nvSpPr>
          <p:cNvPr id="5" name="4 Rectángulo"/>
          <p:cNvSpPr/>
          <p:nvPr/>
        </p:nvSpPr>
        <p:spPr>
          <a:xfrm>
            <a:off x="1299582" y="4293096"/>
            <a:ext cx="6368761" cy="1754326"/>
          </a:xfrm>
          <a:prstGeom prst="rect">
            <a:avLst/>
          </a:prstGeom>
        </p:spPr>
        <p:txBody>
          <a:bodyPr wrap="square">
            <a:spAutoFit/>
          </a:bodyPr>
          <a:lstStyle/>
          <a:p>
            <a:endParaRPr lang="es-PE" b="1" dirty="0" smtClean="0">
              <a:latin typeface="Arial" pitchFamily="34" charset="0"/>
              <a:cs typeface="Arial" pitchFamily="34" charset="0"/>
            </a:endParaRPr>
          </a:p>
          <a:p>
            <a:r>
              <a:rPr lang="es-PE" b="1" dirty="0" smtClean="0">
                <a:latin typeface="Arial" pitchFamily="34" charset="0"/>
                <a:cs typeface="Arial" pitchFamily="34" charset="0"/>
              </a:rPr>
              <a:t>CÓMO SE CLASIFICAN:</a:t>
            </a:r>
          </a:p>
          <a:p>
            <a:pPr lvl="1"/>
            <a:r>
              <a:rPr lang="es-PE" dirty="0" smtClean="0">
                <a:latin typeface="Arial" pitchFamily="34" charset="0"/>
                <a:cs typeface="Arial" pitchFamily="34" charset="0"/>
              </a:rPr>
              <a:t>Existen </a:t>
            </a:r>
            <a:r>
              <a:rPr lang="es-PE" dirty="0">
                <a:latin typeface="Arial" pitchFamily="34" charset="0"/>
                <a:cs typeface="Arial" pitchFamily="34" charset="0"/>
              </a:rPr>
              <a:t>muchas formas de clasificación de los residuos sólidos orgánicos, sin embargo, las dos más conocidas están relacionadas con su fuente de generación y con su naturaleza y/o características físicas.</a:t>
            </a:r>
          </a:p>
        </p:txBody>
      </p:sp>
    </p:spTree>
    <p:extLst>
      <p:ext uri="{BB962C8B-B14F-4D97-AF65-F5344CB8AC3E}">
        <p14:creationId xmlns:p14="http://schemas.microsoft.com/office/powerpoint/2010/main" val="1350786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29648" y="55565"/>
            <a:ext cx="8518816" cy="5755422"/>
          </a:xfrm>
          <a:prstGeom prst="rect">
            <a:avLst/>
          </a:prstGeom>
        </p:spPr>
        <p:txBody>
          <a:bodyPr wrap="square">
            <a:spAutoFit/>
          </a:bodyPr>
          <a:lstStyle/>
          <a:p>
            <a:r>
              <a:rPr lang="es-PE" sz="1400" dirty="0">
                <a:latin typeface="Arial" pitchFamily="34" charset="0"/>
                <a:cs typeface="Arial" pitchFamily="34" charset="0"/>
              </a:rPr>
              <a:t> </a:t>
            </a:r>
            <a:endParaRPr lang="es-PE" dirty="0">
              <a:latin typeface="Arial" pitchFamily="34" charset="0"/>
              <a:cs typeface="Arial" pitchFamily="34" charset="0"/>
            </a:endParaRPr>
          </a:p>
          <a:p>
            <a:r>
              <a:rPr lang="es-PE" dirty="0" smtClean="0">
                <a:latin typeface="Arial" pitchFamily="34" charset="0"/>
                <a:cs typeface="Arial" pitchFamily="34" charset="0"/>
              </a:rPr>
              <a:t> </a:t>
            </a:r>
            <a:r>
              <a:rPr lang="es-PE" b="1" dirty="0" smtClean="0">
                <a:latin typeface="Arial" pitchFamily="34" charset="0"/>
                <a:cs typeface="Arial" pitchFamily="34" charset="0"/>
              </a:rPr>
              <a:t>SEGÚN SU FUENTE DE GENERACIÓN: </a:t>
            </a:r>
          </a:p>
          <a:p>
            <a:pPr lvl="2"/>
            <a:r>
              <a:rPr lang="es-PE" sz="1400" dirty="0" smtClean="0">
                <a:latin typeface="Arial" pitchFamily="34" charset="0"/>
                <a:cs typeface="Arial" pitchFamily="34" charset="0"/>
              </a:rPr>
              <a:t>Los </a:t>
            </a:r>
            <a:r>
              <a:rPr lang="es-PE" sz="1400" dirty="0">
                <a:latin typeface="Arial" pitchFamily="34" charset="0"/>
                <a:cs typeface="Arial" pitchFamily="34" charset="0"/>
              </a:rPr>
              <a:t>residuos sólidos orgánicos </a:t>
            </a:r>
            <a:r>
              <a:rPr lang="es-PE" sz="1400" dirty="0" smtClean="0">
                <a:latin typeface="Arial" pitchFamily="34" charset="0"/>
                <a:cs typeface="Arial" pitchFamily="34" charset="0"/>
              </a:rPr>
              <a:t>según su fuente se clasifican en:  </a:t>
            </a:r>
          </a:p>
          <a:p>
            <a:pPr lvl="2"/>
            <a:endParaRPr lang="es-PE" sz="1400" dirty="0">
              <a:latin typeface="Arial" pitchFamily="34" charset="0"/>
              <a:cs typeface="Arial" pitchFamily="34" charset="0"/>
            </a:endParaRPr>
          </a:p>
          <a:p>
            <a:pPr marL="742950" lvl="1" indent="-285750">
              <a:buFont typeface="Wingdings" pitchFamily="2" charset="2"/>
              <a:buChar char="q"/>
            </a:pPr>
            <a:r>
              <a:rPr lang="es-PE" sz="1400" dirty="0">
                <a:latin typeface="Arial" pitchFamily="34" charset="0"/>
                <a:cs typeface="Arial" pitchFamily="34" charset="0"/>
              </a:rPr>
              <a:t> </a:t>
            </a:r>
            <a:r>
              <a:rPr lang="es-PE" sz="1400" b="1" dirty="0" smtClean="0">
                <a:latin typeface="Arial" pitchFamily="34" charset="0"/>
                <a:cs typeface="Arial" pitchFamily="34" charset="0"/>
              </a:rPr>
              <a:t>Residuos </a:t>
            </a:r>
            <a:r>
              <a:rPr lang="es-PE" sz="1400" b="1" dirty="0">
                <a:latin typeface="Arial" pitchFamily="34" charset="0"/>
                <a:cs typeface="Arial" pitchFamily="34" charset="0"/>
              </a:rPr>
              <a:t>sólidos orgánicos provenientes del barrido de las </a:t>
            </a:r>
            <a:r>
              <a:rPr lang="es-PE" sz="1400" b="1" dirty="0" smtClean="0">
                <a:latin typeface="Arial" pitchFamily="34" charset="0"/>
                <a:cs typeface="Arial" pitchFamily="34" charset="0"/>
              </a:rPr>
              <a:t>calles:      </a:t>
            </a:r>
          </a:p>
          <a:p>
            <a:pPr lvl="2"/>
            <a:r>
              <a:rPr lang="es-PE" sz="1400" dirty="0" smtClean="0">
                <a:latin typeface="Arial" pitchFamily="34" charset="0"/>
                <a:cs typeface="Arial" pitchFamily="34" charset="0"/>
              </a:rPr>
              <a:t>Consideramos </a:t>
            </a:r>
            <a:r>
              <a:rPr lang="es-PE" sz="1400" dirty="0">
                <a:latin typeface="Arial" pitchFamily="34" charset="0"/>
                <a:cs typeface="Arial" pitchFamily="34" charset="0"/>
              </a:rPr>
              <a:t>dentro de esta fuente </a:t>
            </a:r>
            <a:r>
              <a:rPr lang="es-PE" sz="1400" dirty="0" smtClean="0">
                <a:latin typeface="Arial" pitchFamily="34" charset="0"/>
                <a:cs typeface="Arial" pitchFamily="34" charset="0"/>
              </a:rPr>
              <a:t>a los </a:t>
            </a:r>
            <a:r>
              <a:rPr lang="es-PE" sz="1400" dirty="0">
                <a:latin typeface="Arial" pitchFamily="34" charset="0"/>
                <a:cs typeface="Arial" pitchFamily="34" charset="0"/>
              </a:rPr>
              <a:t>residuos almacenados también en las papeleras públicas; su contenido es muy </a:t>
            </a:r>
            <a:r>
              <a:rPr lang="es-PE" sz="1400" dirty="0" smtClean="0">
                <a:latin typeface="Arial" pitchFamily="34" charset="0"/>
                <a:cs typeface="Arial" pitchFamily="34" charset="0"/>
              </a:rPr>
              <a:t>variado, pueden encontrarse desde </a:t>
            </a:r>
            <a:r>
              <a:rPr lang="es-PE" sz="1400" dirty="0">
                <a:latin typeface="Arial" pitchFamily="34" charset="0"/>
                <a:cs typeface="Arial" pitchFamily="34" charset="0"/>
              </a:rPr>
              <a:t>restos de frutas hasta papeles y plásticos</a:t>
            </a:r>
            <a:r>
              <a:rPr lang="es-PE" sz="1400" dirty="0" smtClean="0">
                <a:latin typeface="Arial" pitchFamily="34" charset="0"/>
                <a:cs typeface="Arial" pitchFamily="34" charset="0"/>
              </a:rPr>
              <a:t>. </a:t>
            </a:r>
          </a:p>
          <a:p>
            <a:pPr marL="742950" lvl="1" indent="-285750">
              <a:buFont typeface="Wingdings" pitchFamily="2" charset="2"/>
              <a:buChar char="q"/>
            </a:pPr>
            <a:r>
              <a:rPr lang="es-PE" sz="1400" b="1" dirty="0" smtClean="0">
                <a:latin typeface="Arial" pitchFamily="34" charset="0"/>
                <a:cs typeface="Arial" pitchFamily="34" charset="0"/>
              </a:rPr>
              <a:t>Residuos </a:t>
            </a:r>
            <a:r>
              <a:rPr lang="es-PE" sz="1400" b="1" dirty="0">
                <a:latin typeface="Arial" pitchFamily="34" charset="0"/>
                <a:cs typeface="Arial" pitchFamily="34" charset="0"/>
              </a:rPr>
              <a:t>sólidos orgánicos institucionales: </a:t>
            </a:r>
            <a:endParaRPr lang="es-PE" sz="1400" b="1" dirty="0" smtClean="0">
              <a:latin typeface="Arial" pitchFamily="34" charset="0"/>
              <a:cs typeface="Arial" pitchFamily="34" charset="0"/>
            </a:endParaRPr>
          </a:p>
          <a:p>
            <a:pPr lvl="2"/>
            <a:r>
              <a:rPr lang="es-PE" sz="1400" dirty="0">
                <a:latin typeface="Arial" pitchFamily="34" charset="0"/>
                <a:cs typeface="Arial" pitchFamily="34" charset="0"/>
              </a:rPr>
              <a:t>R</a:t>
            </a:r>
            <a:r>
              <a:rPr lang="es-PE" sz="1400" dirty="0" smtClean="0">
                <a:latin typeface="Arial" pitchFamily="34" charset="0"/>
                <a:cs typeface="Arial" pitchFamily="34" charset="0"/>
              </a:rPr>
              <a:t>esiduos </a:t>
            </a:r>
            <a:r>
              <a:rPr lang="es-PE" sz="1400" dirty="0">
                <a:latin typeface="Arial" pitchFamily="34" charset="0"/>
                <a:cs typeface="Arial" pitchFamily="34" charset="0"/>
              </a:rPr>
              <a:t>provenientes de instituciones </a:t>
            </a:r>
            <a:r>
              <a:rPr lang="es-PE" sz="1400" dirty="0" smtClean="0">
                <a:latin typeface="Arial" pitchFamily="34" charset="0"/>
                <a:cs typeface="Arial" pitchFamily="34" charset="0"/>
              </a:rPr>
              <a:t>públicas (gubernamentales</a:t>
            </a:r>
            <a:r>
              <a:rPr lang="es-PE" sz="1400" dirty="0">
                <a:latin typeface="Arial" pitchFamily="34" charset="0"/>
                <a:cs typeface="Arial" pitchFamily="34" charset="0"/>
              </a:rPr>
              <a:t>) y privadas. Se caracteriza mayormente por contener papeles y </a:t>
            </a:r>
            <a:r>
              <a:rPr lang="es-PE" sz="1400" dirty="0" smtClean="0">
                <a:latin typeface="Arial" pitchFamily="34" charset="0"/>
                <a:cs typeface="Arial" pitchFamily="34" charset="0"/>
              </a:rPr>
              <a:t>cartones y </a:t>
            </a:r>
            <a:r>
              <a:rPr lang="es-PE" sz="1400" dirty="0">
                <a:latin typeface="Arial" pitchFamily="34" charset="0"/>
                <a:cs typeface="Arial" pitchFamily="34" charset="0"/>
              </a:rPr>
              <a:t>también residuos </a:t>
            </a:r>
            <a:r>
              <a:rPr lang="es-PE" sz="1400" dirty="0" smtClean="0">
                <a:latin typeface="Arial" pitchFamily="34" charset="0"/>
                <a:cs typeface="Arial" pitchFamily="34" charset="0"/>
              </a:rPr>
              <a:t>de alimentos </a:t>
            </a:r>
            <a:r>
              <a:rPr lang="es-PE" sz="1400" dirty="0">
                <a:latin typeface="Arial" pitchFamily="34" charset="0"/>
                <a:cs typeface="Arial" pitchFamily="34" charset="0"/>
              </a:rPr>
              <a:t>provenientes de los comedores institucionales. </a:t>
            </a:r>
          </a:p>
          <a:p>
            <a:pPr marL="742950" lvl="1" indent="-285750">
              <a:buFont typeface="Wingdings" pitchFamily="2" charset="2"/>
              <a:buChar char="q"/>
            </a:pPr>
            <a:r>
              <a:rPr lang="es-PE" sz="1400" dirty="0" smtClean="0">
                <a:latin typeface="Arial" pitchFamily="34" charset="0"/>
                <a:cs typeface="Arial" pitchFamily="34" charset="0"/>
              </a:rPr>
              <a:t></a:t>
            </a:r>
            <a:r>
              <a:rPr lang="es-PE" sz="1400" b="1" dirty="0" smtClean="0">
                <a:latin typeface="Arial" pitchFamily="34" charset="0"/>
                <a:cs typeface="Arial" pitchFamily="34" charset="0"/>
              </a:rPr>
              <a:t>Residuos </a:t>
            </a:r>
            <a:r>
              <a:rPr lang="es-PE" sz="1400" b="1" dirty="0">
                <a:latin typeface="Arial" pitchFamily="34" charset="0"/>
                <a:cs typeface="Arial" pitchFamily="34" charset="0"/>
              </a:rPr>
              <a:t>sólidos de mercados: </a:t>
            </a:r>
            <a:endParaRPr lang="es-PE" sz="1400" b="1" dirty="0" smtClean="0">
              <a:latin typeface="Arial" pitchFamily="34" charset="0"/>
              <a:cs typeface="Arial" pitchFamily="34" charset="0"/>
            </a:endParaRPr>
          </a:p>
          <a:p>
            <a:pPr lvl="2"/>
            <a:r>
              <a:rPr lang="es-PE" sz="1400" dirty="0" smtClean="0">
                <a:latin typeface="Arial" pitchFamily="34" charset="0"/>
                <a:cs typeface="Arial" pitchFamily="34" charset="0"/>
              </a:rPr>
              <a:t>son </a:t>
            </a:r>
            <a:r>
              <a:rPr lang="es-PE" sz="1400" dirty="0">
                <a:latin typeface="Arial" pitchFamily="34" charset="0"/>
                <a:cs typeface="Arial" pitchFamily="34" charset="0"/>
              </a:rPr>
              <a:t>aquellos residuos provenientes de mercados de abastos y otros </a:t>
            </a:r>
            <a:r>
              <a:rPr lang="es-PE" sz="1400" dirty="0" smtClean="0">
                <a:latin typeface="Arial" pitchFamily="34" charset="0"/>
                <a:cs typeface="Arial" pitchFamily="34" charset="0"/>
              </a:rPr>
              <a:t>centros de </a:t>
            </a:r>
            <a:r>
              <a:rPr lang="es-PE" sz="1400" dirty="0">
                <a:latin typeface="Arial" pitchFamily="34" charset="0"/>
                <a:cs typeface="Arial" pitchFamily="34" charset="0"/>
              </a:rPr>
              <a:t>venta de productos alimenticios. Es una buena fuente para el aprovechamiento </a:t>
            </a:r>
            <a:r>
              <a:rPr lang="es-PE" sz="1400" dirty="0" smtClean="0">
                <a:latin typeface="Arial" pitchFamily="34" charset="0"/>
                <a:cs typeface="Arial" pitchFamily="34" charset="0"/>
              </a:rPr>
              <a:t>de orgánicos </a:t>
            </a:r>
            <a:r>
              <a:rPr lang="es-PE" sz="1400" dirty="0">
                <a:latin typeface="Arial" pitchFamily="34" charset="0"/>
                <a:cs typeface="Arial" pitchFamily="34" charset="0"/>
              </a:rPr>
              <a:t>y en especial </a:t>
            </a:r>
            <a:r>
              <a:rPr lang="es-PE" sz="1400" dirty="0" smtClean="0">
                <a:latin typeface="Arial" pitchFamily="34" charset="0"/>
                <a:cs typeface="Arial" pitchFamily="34" charset="0"/>
              </a:rPr>
              <a:t>para la </a:t>
            </a:r>
            <a:r>
              <a:rPr lang="es-PE" sz="1400" dirty="0">
                <a:latin typeface="Arial" pitchFamily="34" charset="0"/>
                <a:cs typeface="Arial" pitchFamily="34" charset="0"/>
              </a:rPr>
              <a:t>elaboración de compost y fertilizante </a:t>
            </a:r>
            <a:r>
              <a:rPr lang="es-PE" sz="1400" dirty="0" smtClean="0">
                <a:latin typeface="Arial" pitchFamily="34" charset="0"/>
                <a:cs typeface="Arial" pitchFamily="34" charset="0"/>
              </a:rPr>
              <a:t>orgánico. </a:t>
            </a:r>
          </a:p>
          <a:p>
            <a:pPr marL="742950" lvl="1" indent="-285750">
              <a:buFont typeface="Wingdings" pitchFamily="2" charset="2"/>
              <a:buChar char="q"/>
            </a:pPr>
            <a:r>
              <a:rPr lang="es-PE" sz="1400" dirty="0" smtClean="0">
                <a:latin typeface="Arial" pitchFamily="34" charset="0"/>
                <a:cs typeface="Arial" pitchFamily="34" charset="0"/>
              </a:rPr>
              <a:t> </a:t>
            </a:r>
            <a:r>
              <a:rPr lang="es-PE" sz="1400" b="1" dirty="0" smtClean="0">
                <a:latin typeface="Arial" pitchFamily="34" charset="0"/>
                <a:cs typeface="Arial" pitchFamily="34" charset="0"/>
              </a:rPr>
              <a:t>Residuos sólidos orgánicos de origen comercial: </a:t>
            </a:r>
          </a:p>
          <a:p>
            <a:pPr lvl="2"/>
            <a:r>
              <a:rPr lang="es-PE" sz="1400" dirty="0" smtClean="0">
                <a:latin typeface="Arial" pitchFamily="34" charset="0"/>
                <a:cs typeface="Arial" pitchFamily="34" charset="0"/>
              </a:rPr>
              <a:t>son residuos provenientes de los establecimientos comerciales</a:t>
            </a:r>
            <a:r>
              <a:rPr lang="es-PE" sz="1400" dirty="0">
                <a:latin typeface="Arial" pitchFamily="34" charset="0"/>
                <a:cs typeface="Arial" pitchFamily="34" charset="0"/>
              </a:rPr>
              <a:t>, entre los que se incluyen tiendas y restaurantes. Estos últimos son la fuente con mayor generación </a:t>
            </a:r>
            <a:r>
              <a:rPr lang="es-PE" sz="1400" dirty="0" smtClean="0">
                <a:latin typeface="Arial" pitchFamily="34" charset="0"/>
                <a:cs typeface="Arial" pitchFamily="34" charset="0"/>
              </a:rPr>
              <a:t>de residuos </a:t>
            </a:r>
            <a:r>
              <a:rPr lang="es-PE" sz="1400" dirty="0">
                <a:latin typeface="Arial" pitchFamily="34" charset="0"/>
                <a:cs typeface="Arial" pitchFamily="34" charset="0"/>
              </a:rPr>
              <a:t>orgánicos debido al tipo de servicio que ofrecen como es la venta </a:t>
            </a:r>
            <a:r>
              <a:rPr lang="es-PE" sz="1400" dirty="0" smtClean="0">
                <a:latin typeface="Arial" pitchFamily="34" charset="0"/>
                <a:cs typeface="Arial" pitchFamily="34" charset="0"/>
              </a:rPr>
              <a:t>de comidas</a:t>
            </a:r>
            <a:r>
              <a:rPr lang="es-PE" sz="1400" dirty="0">
                <a:latin typeface="Arial" pitchFamily="34" charset="0"/>
                <a:cs typeface="Arial" pitchFamily="34" charset="0"/>
              </a:rPr>
              <a:t>. Requieren de un </a:t>
            </a:r>
            <a:r>
              <a:rPr lang="es-PE" sz="1400" dirty="0" smtClean="0">
                <a:latin typeface="Arial" pitchFamily="34" charset="0"/>
                <a:cs typeface="Arial" pitchFamily="34" charset="0"/>
              </a:rPr>
              <a:t>trato especial </a:t>
            </a:r>
            <a:r>
              <a:rPr lang="es-PE" sz="1400" dirty="0">
                <a:latin typeface="Arial" pitchFamily="34" charset="0"/>
                <a:cs typeface="Arial" pitchFamily="34" charset="0"/>
              </a:rPr>
              <a:t>por ser fuente aprovechable para la alimentación de ganado porcino (previo tratamiento). </a:t>
            </a:r>
          </a:p>
          <a:p>
            <a:pPr marL="742950" lvl="1" indent="-285750">
              <a:buFont typeface="Wingdings" pitchFamily="2" charset="2"/>
              <a:buChar char="q"/>
            </a:pPr>
            <a:r>
              <a:rPr lang="es-PE" sz="1400" dirty="0">
                <a:latin typeface="Arial" pitchFamily="34" charset="0"/>
                <a:cs typeface="Arial" pitchFamily="34" charset="0"/>
              </a:rPr>
              <a:t> </a:t>
            </a:r>
            <a:r>
              <a:rPr lang="es-PE" sz="1400" b="1" dirty="0">
                <a:latin typeface="Arial" pitchFamily="34" charset="0"/>
                <a:cs typeface="Arial" pitchFamily="34" charset="0"/>
              </a:rPr>
              <a:t>Residuos sólidos orgánicos domiciliarios: </a:t>
            </a:r>
            <a:endParaRPr lang="es-PE" sz="1400" b="1" dirty="0" smtClean="0">
              <a:latin typeface="Arial" pitchFamily="34" charset="0"/>
              <a:cs typeface="Arial" pitchFamily="34" charset="0"/>
            </a:endParaRPr>
          </a:p>
          <a:p>
            <a:pPr lvl="2"/>
            <a:r>
              <a:rPr lang="es-PE" sz="1400" dirty="0" smtClean="0">
                <a:latin typeface="Arial" pitchFamily="34" charset="0"/>
                <a:cs typeface="Arial" pitchFamily="34" charset="0"/>
              </a:rPr>
              <a:t>son </a:t>
            </a:r>
            <a:r>
              <a:rPr lang="es-PE" sz="1400" dirty="0">
                <a:latin typeface="Arial" pitchFamily="34" charset="0"/>
                <a:cs typeface="Arial" pitchFamily="34" charset="0"/>
              </a:rPr>
              <a:t>residuos provenientes de hogares, cuya característica puede </a:t>
            </a:r>
            <a:r>
              <a:rPr lang="es-PE" sz="1400" dirty="0" smtClean="0">
                <a:latin typeface="Arial" pitchFamily="34" charset="0"/>
                <a:cs typeface="Arial" pitchFamily="34" charset="0"/>
              </a:rPr>
              <a:t> ser </a:t>
            </a:r>
            <a:r>
              <a:rPr lang="es-PE" sz="1400" dirty="0">
                <a:latin typeface="Arial" pitchFamily="34" charset="0"/>
                <a:cs typeface="Arial" pitchFamily="34" charset="0"/>
              </a:rPr>
              <a:t>variada, pero que mayormente contienen restos de verduras, frutas, residuos de alimentos preparados, podas </a:t>
            </a:r>
            <a:r>
              <a:rPr lang="es-PE" sz="1400" dirty="0" smtClean="0">
                <a:latin typeface="Arial" pitchFamily="34" charset="0"/>
                <a:cs typeface="Arial" pitchFamily="34" charset="0"/>
              </a:rPr>
              <a:t>de jardín </a:t>
            </a:r>
            <a:r>
              <a:rPr lang="es-PE" sz="1400" dirty="0">
                <a:latin typeface="Arial" pitchFamily="34" charset="0"/>
                <a:cs typeface="Arial" pitchFamily="34" charset="0"/>
              </a:rPr>
              <a:t>y </a:t>
            </a:r>
            <a:r>
              <a:rPr lang="es-PE" sz="1400" dirty="0" smtClean="0">
                <a:latin typeface="Arial" pitchFamily="34" charset="0"/>
                <a:cs typeface="Arial" pitchFamily="34" charset="0"/>
              </a:rPr>
              <a:t>papeles. </a:t>
            </a:r>
            <a:endParaRPr lang="es-PE" sz="1400" dirty="0">
              <a:latin typeface="Arial" pitchFamily="34" charset="0"/>
              <a:cs typeface="Arial" pitchFamily="34" charset="0"/>
            </a:endParaRPr>
          </a:p>
        </p:txBody>
      </p:sp>
    </p:spTree>
    <p:extLst>
      <p:ext uri="{BB962C8B-B14F-4D97-AF65-F5344CB8AC3E}">
        <p14:creationId xmlns:p14="http://schemas.microsoft.com/office/powerpoint/2010/main" val="62927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295636" y="1124744"/>
            <a:ext cx="7056784" cy="1077218"/>
          </a:xfrm>
          <a:prstGeom prst="rect">
            <a:avLst/>
          </a:prstGeom>
        </p:spPr>
        <p:txBody>
          <a:bodyPr wrap="square">
            <a:spAutoFit/>
          </a:bodyPr>
          <a:lstStyle/>
          <a:p>
            <a:pPr algn="ctr"/>
            <a:r>
              <a:rPr lang="es-PE" sz="3200" b="1" dirty="0" smtClean="0">
                <a:latin typeface="Arial" pitchFamily="34" charset="0"/>
                <a:cs typeface="Arial" pitchFamily="34" charset="0"/>
              </a:rPr>
              <a:t>ESTRUCTURA DE PLAN DE TRABAJO DE INVESTIGACIÓN</a:t>
            </a:r>
            <a:endParaRPr lang="es-PE" sz="3200" dirty="0">
              <a:latin typeface="Arial" pitchFamily="34" charset="0"/>
              <a:cs typeface="Arial" pitchFamily="34" charset="0"/>
            </a:endParaRPr>
          </a:p>
        </p:txBody>
      </p:sp>
      <p:sp>
        <p:nvSpPr>
          <p:cNvPr id="5" name="4 Rectángulo"/>
          <p:cNvSpPr/>
          <p:nvPr/>
        </p:nvSpPr>
        <p:spPr>
          <a:xfrm>
            <a:off x="467544" y="2967335"/>
            <a:ext cx="8280920" cy="1569660"/>
          </a:xfrm>
          <a:prstGeom prst="rect">
            <a:avLst/>
          </a:prstGeom>
        </p:spPr>
        <p:txBody>
          <a:bodyPr wrap="square">
            <a:spAutoFit/>
          </a:bodyPr>
          <a:lstStyle/>
          <a:p>
            <a:r>
              <a:rPr lang="es-MX" sz="2400" b="1" dirty="0" smtClean="0">
                <a:latin typeface="Arial" pitchFamily="34" charset="0"/>
                <a:cs typeface="Arial" pitchFamily="34" charset="0"/>
              </a:rPr>
              <a:t>TITULO:</a:t>
            </a:r>
          </a:p>
          <a:p>
            <a:pPr algn="ctr"/>
            <a:endParaRPr lang="es-MX" sz="2400" b="1" u="sng" dirty="0">
              <a:latin typeface="Arial" pitchFamily="34" charset="0"/>
              <a:cs typeface="Arial" pitchFamily="34" charset="0"/>
            </a:endParaRPr>
          </a:p>
          <a:p>
            <a:pPr algn="ctr"/>
            <a:r>
              <a:rPr lang="es-MX" sz="2400" b="1" u="sng" dirty="0" smtClean="0">
                <a:latin typeface="Arial" pitchFamily="34" charset="0"/>
                <a:cs typeface="Arial" pitchFamily="34" charset="0"/>
              </a:rPr>
              <a:t>EUTROFIZACIÓN Y LA DEMANDA BIOQUÍMICA DEL OXÍGENO EN LA MICROCUENCA DEL RIO MARIÑO.</a:t>
            </a:r>
            <a:endParaRPr lang="es-PE" sz="2400" dirty="0">
              <a:latin typeface="Arial" pitchFamily="34" charset="0"/>
              <a:cs typeface="Arial" pitchFamily="34" charset="0"/>
            </a:endParaRPr>
          </a:p>
        </p:txBody>
      </p:sp>
    </p:spTree>
    <p:extLst>
      <p:ext uri="{BB962C8B-B14F-4D97-AF65-F5344CB8AC3E}">
        <p14:creationId xmlns:p14="http://schemas.microsoft.com/office/powerpoint/2010/main" val="2586536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03029" y="260648"/>
            <a:ext cx="7920880" cy="6463308"/>
          </a:xfrm>
          <a:prstGeom prst="rect">
            <a:avLst/>
          </a:prstGeom>
        </p:spPr>
        <p:txBody>
          <a:bodyPr wrap="square">
            <a:spAutoFit/>
          </a:bodyPr>
          <a:lstStyle/>
          <a:p>
            <a:r>
              <a:rPr lang="es-PE" b="1" dirty="0" smtClean="0">
                <a:latin typeface="Arial" pitchFamily="34" charset="0"/>
                <a:cs typeface="Arial" pitchFamily="34" charset="0"/>
              </a:rPr>
              <a:t>SEGÚN SU NATURALEZA Y/O CARACTERÍSTICA FÍSICA</a:t>
            </a:r>
            <a:r>
              <a:rPr lang="es-PE" dirty="0" smtClean="0">
                <a:latin typeface="Arial" pitchFamily="34" charset="0"/>
                <a:cs typeface="Arial" pitchFamily="34" charset="0"/>
              </a:rPr>
              <a:t>: </a:t>
            </a:r>
          </a:p>
          <a:p>
            <a:pPr lvl="1"/>
            <a:r>
              <a:rPr lang="es-PE" dirty="0" smtClean="0">
                <a:latin typeface="Arial" pitchFamily="34" charset="0"/>
                <a:cs typeface="Arial" pitchFamily="34" charset="0"/>
              </a:rPr>
              <a:t>Los </a:t>
            </a:r>
            <a:r>
              <a:rPr lang="es-PE" dirty="0">
                <a:latin typeface="Arial" pitchFamily="34" charset="0"/>
                <a:cs typeface="Arial" pitchFamily="34" charset="0"/>
              </a:rPr>
              <a:t>residuos sólidos orgánicos según su naturaleza </a:t>
            </a:r>
            <a:r>
              <a:rPr lang="es-PE" dirty="0" smtClean="0">
                <a:latin typeface="Arial" pitchFamily="34" charset="0"/>
                <a:cs typeface="Arial" pitchFamily="34" charset="0"/>
              </a:rPr>
              <a:t>y/o característica </a:t>
            </a:r>
            <a:r>
              <a:rPr lang="es-PE" dirty="0">
                <a:latin typeface="Arial" pitchFamily="34" charset="0"/>
                <a:cs typeface="Arial" pitchFamily="34" charset="0"/>
              </a:rPr>
              <a:t>fuente se clasifican en: </a:t>
            </a:r>
            <a:endParaRPr lang="es-PE" dirty="0" smtClean="0">
              <a:latin typeface="Arial" pitchFamily="34" charset="0"/>
              <a:cs typeface="Arial" pitchFamily="34" charset="0"/>
            </a:endParaRPr>
          </a:p>
          <a:p>
            <a:pPr lvl="1"/>
            <a:endParaRPr lang="es-PE" dirty="0">
              <a:latin typeface="Arial" pitchFamily="34" charset="0"/>
              <a:cs typeface="Arial" pitchFamily="34" charset="0"/>
            </a:endParaRPr>
          </a:p>
          <a:p>
            <a:pPr marL="742950" lvl="1" indent="-285750">
              <a:buFont typeface="Wingdings" pitchFamily="2" charset="2"/>
              <a:buChar char="Ø"/>
            </a:pPr>
            <a:r>
              <a:rPr lang="es-PE" dirty="0">
                <a:latin typeface="Arial" pitchFamily="34" charset="0"/>
                <a:cs typeface="Arial" pitchFamily="34" charset="0"/>
              </a:rPr>
              <a:t> </a:t>
            </a:r>
            <a:r>
              <a:rPr lang="es-PE" b="1" dirty="0" smtClean="0">
                <a:latin typeface="Arial" pitchFamily="34" charset="0"/>
                <a:cs typeface="Arial" pitchFamily="34" charset="0"/>
              </a:rPr>
              <a:t>Residuos </a:t>
            </a:r>
            <a:r>
              <a:rPr lang="es-PE" b="1" dirty="0">
                <a:latin typeface="Arial" pitchFamily="34" charset="0"/>
                <a:cs typeface="Arial" pitchFamily="34" charset="0"/>
              </a:rPr>
              <a:t>de alimentos: </a:t>
            </a:r>
            <a:r>
              <a:rPr lang="es-PE" dirty="0">
                <a:latin typeface="Arial" pitchFamily="34" charset="0"/>
                <a:cs typeface="Arial" pitchFamily="34" charset="0"/>
              </a:rPr>
              <a:t>son restos de alimentos que provienen de diversas fuentes, entre ellas: </a:t>
            </a:r>
            <a:r>
              <a:rPr lang="es-PE" dirty="0" smtClean="0">
                <a:latin typeface="Arial" pitchFamily="34" charset="0"/>
                <a:cs typeface="Arial" pitchFamily="34" charset="0"/>
              </a:rPr>
              <a:t>restaurantes, comedores</a:t>
            </a:r>
            <a:r>
              <a:rPr lang="es-PE" dirty="0">
                <a:latin typeface="Arial" pitchFamily="34" charset="0"/>
                <a:cs typeface="Arial" pitchFamily="34" charset="0"/>
              </a:rPr>
              <a:t>, hogares </a:t>
            </a:r>
            <a:r>
              <a:rPr lang="es-PE" dirty="0" smtClean="0">
                <a:latin typeface="Arial" pitchFamily="34" charset="0"/>
                <a:cs typeface="Arial" pitchFamily="34" charset="0"/>
              </a:rPr>
              <a:t>y otros </a:t>
            </a:r>
            <a:r>
              <a:rPr lang="es-PE" dirty="0">
                <a:latin typeface="Arial" pitchFamily="34" charset="0"/>
                <a:cs typeface="Arial" pitchFamily="34" charset="0"/>
              </a:rPr>
              <a:t>establecimientos de expendio de alimentos.  </a:t>
            </a:r>
            <a:endParaRPr lang="es-PE" dirty="0" smtClean="0">
              <a:latin typeface="Arial" pitchFamily="34" charset="0"/>
              <a:cs typeface="Arial" pitchFamily="34" charset="0"/>
            </a:endParaRPr>
          </a:p>
          <a:p>
            <a:pPr marL="742950" lvl="1" indent="-285750">
              <a:buFont typeface="Wingdings" pitchFamily="2" charset="2"/>
              <a:buChar char="Ø"/>
            </a:pPr>
            <a:r>
              <a:rPr lang="es-PE" b="1" dirty="0" smtClean="0">
                <a:latin typeface="Arial" pitchFamily="34" charset="0"/>
                <a:cs typeface="Arial" pitchFamily="34" charset="0"/>
              </a:rPr>
              <a:t>Estiércol</a:t>
            </a:r>
            <a:r>
              <a:rPr lang="es-PE" b="1" dirty="0">
                <a:latin typeface="Arial" pitchFamily="34" charset="0"/>
                <a:cs typeface="Arial" pitchFamily="34" charset="0"/>
              </a:rPr>
              <a:t>: </a:t>
            </a:r>
            <a:r>
              <a:rPr lang="es-PE" dirty="0">
                <a:latin typeface="Arial" pitchFamily="34" charset="0"/>
                <a:cs typeface="Arial" pitchFamily="34" charset="0"/>
              </a:rPr>
              <a:t>son residuos fecales de animales (ganado) que </a:t>
            </a:r>
            <a:r>
              <a:rPr lang="es-PE" dirty="0" smtClean="0">
                <a:latin typeface="Arial" pitchFamily="34" charset="0"/>
                <a:cs typeface="Arial" pitchFamily="34" charset="0"/>
              </a:rPr>
              <a:t>se aprovechan </a:t>
            </a:r>
            <a:r>
              <a:rPr lang="es-PE" dirty="0">
                <a:latin typeface="Arial" pitchFamily="34" charset="0"/>
                <a:cs typeface="Arial" pitchFamily="34" charset="0"/>
              </a:rPr>
              <a:t>para su transformación en </a:t>
            </a:r>
            <a:r>
              <a:rPr lang="es-PE" dirty="0" smtClean="0">
                <a:latin typeface="Arial" pitchFamily="34" charset="0"/>
                <a:cs typeface="Arial" pitchFamily="34" charset="0"/>
              </a:rPr>
              <a:t>bio-abono o </a:t>
            </a:r>
            <a:r>
              <a:rPr lang="es-PE" dirty="0">
                <a:latin typeface="Arial" pitchFamily="34" charset="0"/>
                <a:cs typeface="Arial" pitchFamily="34" charset="0"/>
              </a:rPr>
              <a:t>para la generación de biogás.  </a:t>
            </a:r>
            <a:endParaRPr lang="es-PE" dirty="0" smtClean="0">
              <a:latin typeface="Arial" pitchFamily="34" charset="0"/>
              <a:cs typeface="Arial" pitchFamily="34" charset="0"/>
            </a:endParaRPr>
          </a:p>
          <a:p>
            <a:pPr marL="742950" lvl="1" indent="-285750">
              <a:buFont typeface="Wingdings" pitchFamily="2" charset="2"/>
              <a:buChar char="Ø"/>
            </a:pPr>
            <a:r>
              <a:rPr lang="es-PE" b="1" dirty="0" smtClean="0">
                <a:latin typeface="Arial" pitchFamily="34" charset="0"/>
                <a:cs typeface="Arial" pitchFamily="34" charset="0"/>
              </a:rPr>
              <a:t>Restos </a:t>
            </a:r>
            <a:r>
              <a:rPr lang="es-PE" b="1" dirty="0">
                <a:latin typeface="Arial" pitchFamily="34" charset="0"/>
                <a:cs typeface="Arial" pitchFamily="34" charset="0"/>
              </a:rPr>
              <a:t>vegetales: </a:t>
            </a:r>
            <a:r>
              <a:rPr lang="es-PE" dirty="0">
                <a:latin typeface="Arial" pitchFamily="34" charset="0"/>
                <a:cs typeface="Arial" pitchFamily="34" charset="0"/>
              </a:rPr>
              <a:t>son residuos provenientes de podas o deshierbe de jardines, parques u otras áreas </a:t>
            </a:r>
            <a:r>
              <a:rPr lang="es-PE" dirty="0" smtClean="0">
                <a:latin typeface="Arial" pitchFamily="34" charset="0"/>
                <a:cs typeface="Arial" pitchFamily="34" charset="0"/>
              </a:rPr>
              <a:t>verdes; también </a:t>
            </a:r>
            <a:r>
              <a:rPr lang="es-PE" dirty="0">
                <a:latin typeface="Arial" pitchFamily="34" charset="0"/>
                <a:cs typeface="Arial" pitchFamily="34" charset="0"/>
              </a:rPr>
              <a:t>se consideran algunos residuos de cocina que no han sido sometidos a </a:t>
            </a:r>
            <a:r>
              <a:rPr lang="es-PE" dirty="0" smtClean="0">
                <a:latin typeface="Arial" pitchFamily="34" charset="0"/>
                <a:cs typeface="Arial" pitchFamily="34" charset="0"/>
              </a:rPr>
              <a:t>procesos de </a:t>
            </a:r>
            <a:r>
              <a:rPr lang="es-PE" dirty="0">
                <a:latin typeface="Arial" pitchFamily="34" charset="0"/>
                <a:cs typeface="Arial" pitchFamily="34" charset="0"/>
              </a:rPr>
              <a:t>cocción </a:t>
            </a:r>
            <a:r>
              <a:rPr lang="es-PE" dirty="0" smtClean="0">
                <a:latin typeface="Arial" pitchFamily="34" charset="0"/>
                <a:cs typeface="Arial" pitchFamily="34" charset="0"/>
              </a:rPr>
              <a:t>como legumbres</a:t>
            </a:r>
            <a:r>
              <a:rPr lang="es-PE" dirty="0">
                <a:latin typeface="Arial" pitchFamily="34" charset="0"/>
                <a:cs typeface="Arial" pitchFamily="34" charset="0"/>
              </a:rPr>
              <a:t>, cáscara de frutas, etc. </a:t>
            </a:r>
            <a:endParaRPr lang="es-PE" dirty="0" smtClean="0">
              <a:latin typeface="Arial" pitchFamily="34" charset="0"/>
              <a:cs typeface="Arial" pitchFamily="34" charset="0"/>
            </a:endParaRPr>
          </a:p>
          <a:p>
            <a:pPr marL="742950" lvl="1" indent="-285750">
              <a:buFont typeface="Wingdings" pitchFamily="2" charset="2"/>
              <a:buChar char="Ø"/>
            </a:pPr>
            <a:r>
              <a:rPr lang="es-PE" b="1" dirty="0" smtClean="0">
                <a:latin typeface="Arial" pitchFamily="34" charset="0"/>
                <a:cs typeface="Arial" pitchFamily="34" charset="0"/>
              </a:rPr>
              <a:t>Papel </a:t>
            </a:r>
            <a:r>
              <a:rPr lang="es-PE" b="1" dirty="0">
                <a:latin typeface="Arial" pitchFamily="34" charset="0"/>
                <a:cs typeface="Arial" pitchFamily="34" charset="0"/>
              </a:rPr>
              <a:t>y cartón: </a:t>
            </a:r>
            <a:r>
              <a:rPr lang="es-PE" dirty="0">
                <a:latin typeface="Arial" pitchFamily="34" charset="0"/>
                <a:cs typeface="Arial" pitchFamily="34" charset="0"/>
              </a:rPr>
              <a:t>son residuos con un gran potencial para su reciclaje pero que no materia de desarrollo en </a:t>
            </a:r>
            <a:r>
              <a:rPr lang="es-PE" dirty="0" smtClean="0">
                <a:latin typeface="Arial" pitchFamily="34" charset="0"/>
                <a:cs typeface="Arial" pitchFamily="34" charset="0"/>
              </a:rPr>
              <a:t>éste trabajo</a:t>
            </a:r>
            <a:r>
              <a:rPr lang="es-PE" dirty="0">
                <a:latin typeface="Arial" pitchFamily="34" charset="0"/>
                <a:cs typeface="Arial" pitchFamily="34" charset="0"/>
              </a:rPr>
              <a:t>.  </a:t>
            </a:r>
          </a:p>
          <a:p>
            <a:pPr marL="742950" lvl="1" indent="-285750">
              <a:buFont typeface="Wingdings" pitchFamily="2" charset="2"/>
              <a:buChar char="Ø"/>
            </a:pPr>
            <a:r>
              <a:rPr lang="es-PE" b="1" dirty="0" smtClean="0">
                <a:latin typeface="Arial" pitchFamily="34" charset="0"/>
                <a:cs typeface="Arial" pitchFamily="34" charset="0"/>
              </a:rPr>
              <a:t>Cuero</a:t>
            </a:r>
            <a:r>
              <a:rPr lang="es-PE" b="1" dirty="0">
                <a:latin typeface="Arial" pitchFamily="34" charset="0"/>
                <a:cs typeface="Arial" pitchFamily="34" charset="0"/>
              </a:rPr>
              <a:t>: </a:t>
            </a:r>
            <a:r>
              <a:rPr lang="es-PE" dirty="0">
                <a:latin typeface="Arial" pitchFamily="34" charset="0"/>
                <a:cs typeface="Arial" pitchFamily="34" charset="0"/>
              </a:rPr>
              <a:t>son residuos mayormente derivados de artículos de cuero en desuso</a:t>
            </a:r>
            <a:r>
              <a:rPr lang="es-PE" dirty="0" smtClean="0">
                <a:latin typeface="Arial" pitchFamily="34" charset="0"/>
                <a:cs typeface="Arial" pitchFamily="34" charset="0"/>
              </a:rPr>
              <a:t>.</a:t>
            </a:r>
          </a:p>
          <a:p>
            <a:pPr marL="742950" lvl="1" indent="-285750">
              <a:buFont typeface="Wingdings" pitchFamily="2" charset="2"/>
              <a:buChar char="Ø"/>
            </a:pPr>
            <a:r>
              <a:rPr lang="es-PE" dirty="0" smtClean="0">
                <a:latin typeface="Arial" pitchFamily="34" charset="0"/>
                <a:cs typeface="Arial" pitchFamily="34" charset="0"/>
              </a:rPr>
              <a:t> </a:t>
            </a:r>
            <a:r>
              <a:rPr lang="es-PE" b="1" dirty="0">
                <a:latin typeface="Arial" pitchFamily="34" charset="0"/>
                <a:cs typeface="Arial" pitchFamily="34" charset="0"/>
              </a:rPr>
              <a:t>Plásticos: </a:t>
            </a:r>
            <a:r>
              <a:rPr lang="es-PE" dirty="0">
                <a:latin typeface="Arial" pitchFamily="34" charset="0"/>
                <a:cs typeface="Arial" pitchFamily="34" charset="0"/>
              </a:rPr>
              <a:t>son considerados como residuos de origen orgánico ya que se fabrican a partir de </a:t>
            </a:r>
            <a:r>
              <a:rPr lang="es-PE" dirty="0" smtClean="0">
                <a:latin typeface="Arial" pitchFamily="34" charset="0"/>
                <a:cs typeface="Arial" pitchFamily="34" charset="0"/>
              </a:rPr>
              <a:t>compuestos</a:t>
            </a:r>
            <a:r>
              <a:rPr lang="es-PE" dirty="0">
                <a:latin typeface="Arial" pitchFamily="34" charset="0"/>
                <a:cs typeface="Arial" pitchFamily="34" charset="0"/>
              </a:rPr>
              <a:t> </a:t>
            </a:r>
            <a:r>
              <a:rPr lang="es-PE" dirty="0" smtClean="0">
                <a:latin typeface="Arial" pitchFamily="34" charset="0"/>
                <a:cs typeface="Arial" pitchFamily="34" charset="0"/>
              </a:rPr>
              <a:t>orgánicos </a:t>
            </a:r>
            <a:r>
              <a:rPr lang="es-PE" dirty="0">
                <a:latin typeface="Arial" pitchFamily="34" charset="0"/>
                <a:cs typeface="Arial" pitchFamily="34" charset="0"/>
              </a:rPr>
              <a:t>como el </a:t>
            </a:r>
            <a:r>
              <a:rPr lang="es-PE" dirty="0" smtClean="0">
                <a:latin typeface="Arial" pitchFamily="34" charset="0"/>
                <a:cs typeface="Arial" pitchFamily="34" charset="0"/>
              </a:rPr>
              <a:t>etano (componente </a:t>
            </a:r>
            <a:r>
              <a:rPr lang="es-PE" dirty="0">
                <a:latin typeface="Arial" pitchFamily="34" charset="0"/>
                <a:cs typeface="Arial" pitchFamily="34" charset="0"/>
              </a:rPr>
              <a:t>del gas natural), también son fabricados </a:t>
            </a:r>
            <a:r>
              <a:rPr lang="es-PE" dirty="0" smtClean="0">
                <a:latin typeface="Arial" pitchFamily="34" charset="0"/>
                <a:cs typeface="Arial" pitchFamily="34" charset="0"/>
              </a:rPr>
              <a:t>utilizando algunos </a:t>
            </a:r>
            <a:r>
              <a:rPr lang="es-PE" dirty="0">
                <a:latin typeface="Arial" pitchFamily="34" charset="0"/>
                <a:cs typeface="Arial" pitchFamily="34" charset="0"/>
              </a:rPr>
              <a:t>derivados </a:t>
            </a:r>
            <a:r>
              <a:rPr lang="es-PE" dirty="0" smtClean="0">
                <a:latin typeface="Arial" pitchFamily="34" charset="0"/>
                <a:cs typeface="Arial" pitchFamily="34" charset="0"/>
              </a:rPr>
              <a:t>del</a:t>
            </a:r>
            <a:r>
              <a:rPr lang="es-PE" dirty="0">
                <a:latin typeface="Arial" pitchFamily="34" charset="0"/>
                <a:cs typeface="Arial" pitchFamily="34" charset="0"/>
              </a:rPr>
              <a:t> </a:t>
            </a:r>
            <a:r>
              <a:rPr lang="es-PE" dirty="0" smtClean="0">
                <a:latin typeface="Arial" pitchFamily="34" charset="0"/>
                <a:cs typeface="Arial" pitchFamily="34" charset="0"/>
              </a:rPr>
              <a:t>petróleo.</a:t>
            </a:r>
            <a:endParaRPr lang="es-PE" dirty="0">
              <a:latin typeface="Arial" pitchFamily="34" charset="0"/>
              <a:cs typeface="Arial" pitchFamily="34" charset="0"/>
            </a:endParaRPr>
          </a:p>
          <a:p>
            <a:pPr lvl="1"/>
            <a:r>
              <a:rPr lang="es-PE" dirty="0" smtClean="0">
                <a:latin typeface="Arial" pitchFamily="34" charset="0"/>
                <a:cs typeface="Arial" pitchFamily="34" charset="0"/>
              </a:rPr>
              <a:t>        </a:t>
            </a:r>
            <a:endParaRPr lang="es-PE" dirty="0">
              <a:latin typeface="Arial" pitchFamily="34" charset="0"/>
              <a:cs typeface="Arial" pitchFamily="34" charset="0"/>
            </a:endParaRPr>
          </a:p>
        </p:txBody>
      </p:sp>
    </p:spTree>
    <p:extLst>
      <p:ext uri="{BB962C8B-B14F-4D97-AF65-F5344CB8AC3E}">
        <p14:creationId xmlns:p14="http://schemas.microsoft.com/office/powerpoint/2010/main" val="2218763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67544" y="620688"/>
            <a:ext cx="8064896" cy="2862322"/>
          </a:xfrm>
          <a:prstGeom prst="rect">
            <a:avLst/>
          </a:prstGeom>
        </p:spPr>
        <p:txBody>
          <a:bodyPr wrap="square">
            <a:spAutoFit/>
          </a:bodyPr>
          <a:lstStyle/>
          <a:p>
            <a:r>
              <a:rPr lang="es-PE" b="1" dirty="0" smtClean="0">
                <a:latin typeface="Arial" pitchFamily="34" charset="0"/>
                <a:cs typeface="Arial" pitchFamily="34" charset="0"/>
              </a:rPr>
              <a:t>4.-RESIDUO DE PLAGUICIDA:</a:t>
            </a:r>
          </a:p>
          <a:p>
            <a:endParaRPr lang="es-PE" dirty="0"/>
          </a:p>
          <a:p>
            <a:pPr lvl="1"/>
            <a:r>
              <a:rPr lang="es-PE" dirty="0" smtClean="0">
                <a:latin typeface="Arial" pitchFamily="34" charset="0"/>
                <a:cs typeface="Arial" pitchFamily="34" charset="0"/>
              </a:rPr>
              <a:t>El </a:t>
            </a:r>
            <a:r>
              <a:rPr lang="es-PE" dirty="0">
                <a:latin typeface="Arial" pitchFamily="34" charset="0"/>
                <a:cs typeface="Arial" pitchFamily="34" charset="0"/>
              </a:rPr>
              <a:t>residuo de un plaguicida es toda sustancia presente en un </a:t>
            </a:r>
            <a:r>
              <a:rPr lang="es-PE" dirty="0" smtClean="0">
                <a:latin typeface="Arial" pitchFamily="34" charset="0"/>
                <a:cs typeface="Arial" pitchFamily="34" charset="0"/>
              </a:rPr>
              <a:t>producto alimenticio </a:t>
            </a:r>
            <a:r>
              <a:rPr lang="es-PE" dirty="0">
                <a:latin typeface="Arial" pitchFamily="34" charset="0"/>
                <a:cs typeface="Arial" pitchFamily="34" charset="0"/>
              </a:rPr>
              <a:t>destinado al hombre o a los animales como consecuencia </a:t>
            </a:r>
            <a:r>
              <a:rPr lang="es-PE" dirty="0" smtClean="0">
                <a:latin typeface="Arial" pitchFamily="34" charset="0"/>
                <a:cs typeface="Arial" pitchFamily="34" charset="0"/>
              </a:rPr>
              <a:t>de la </a:t>
            </a:r>
            <a:r>
              <a:rPr lang="es-PE" dirty="0">
                <a:latin typeface="Arial" pitchFamily="34" charset="0"/>
                <a:cs typeface="Arial" pitchFamily="34" charset="0"/>
              </a:rPr>
              <a:t>utilización de un plaguicida. </a:t>
            </a:r>
            <a:br>
              <a:rPr lang="es-PE" dirty="0">
                <a:latin typeface="Arial" pitchFamily="34" charset="0"/>
                <a:cs typeface="Arial" pitchFamily="34" charset="0"/>
              </a:rPr>
            </a:br>
            <a:endParaRPr lang="es-PE" dirty="0" smtClean="0">
              <a:latin typeface="Arial" pitchFamily="34" charset="0"/>
              <a:cs typeface="Arial" pitchFamily="34" charset="0"/>
            </a:endParaRPr>
          </a:p>
          <a:p>
            <a:pPr lvl="1"/>
            <a:r>
              <a:rPr lang="es-PE" dirty="0" smtClean="0">
                <a:latin typeface="Arial" pitchFamily="34" charset="0"/>
                <a:cs typeface="Arial" pitchFamily="34" charset="0"/>
              </a:rPr>
              <a:t>Este </a:t>
            </a:r>
            <a:r>
              <a:rPr lang="es-PE" dirty="0">
                <a:latin typeface="Arial" pitchFamily="34" charset="0"/>
                <a:cs typeface="Arial" pitchFamily="34" charset="0"/>
              </a:rPr>
              <a:t>concepto engloba no sólo los restos de la molécula del </a:t>
            </a:r>
            <a:r>
              <a:rPr lang="es-PE" dirty="0" smtClean="0">
                <a:latin typeface="Arial" pitchFamily="34" charset="0"/>
                <a:cs typeface="Arial" pitchFamily="34" charset="0"/>
              </a:rPr>
              <a:t>agroquímico en </a:t>
            </a:r>
            <a:r>
              <a:rPr lang="es-PE" dirty="0">
                <a:latin typeface="Arial" pitchFamily="34" charset="0"/>
                <a:cs typeface="Arial" pitchFamily="34" charset="0"/>
              </a:rPr>
              <a:t>su forma original, sino todos los productos de reacción, </a:t>
            </a:r>
            <a:r>
              <a:rPr lang="es-PE" dirty="0" smtClean="0">
                <a:latin typeface="Arial" pitchFamily="34" charset="0"/>
                <a:cs typeface="Arial" pitchFamily="34" charset="0"/>
              </a:rPr>
              <a:t>conversión, etc</a:t>
            </a:r>
            <a:r>
              <a:rPr lang="es-PE" dirty="0">
                <a:latin typeface="Arial" pitchFamily="34" charset="0"/>
                <a:cs typeface="Arial" pitchFamily="34" charset="0"/>
              </a:rPr>
              <a:t>., es decir, todos sus metabolitos con significación toxicológica. </a:t>
            </a:r>
            <a:endParaRPr lang="es-PE" dirty="0" smtClean="0">
              <a:latin typeface="Arial" pitchFamily="34" charset="0"/>
              <a:cs typeface="Arial" pitchFamily="34" charset="0"/>
            </a:endParaRPr>
          </a:p>
          <a:p>
            <a:pPr lvl="1"/>
            <a:endParaRPr lang="es-PE" dirty="0">
              <a:latin typeface="Arial" pitchFamily="34" charset="0"/>
              <a:cs typeface="Arial" pitchFamily="34" charset="0"/>
            </a:endParaRPr>
          </a:p>
        </p:txBody>
      </p:sp>
      <p:sp>
        <p:nvSpPr>
          <p:cNvPr id="4" name="3 Rectángulo"/>
          <p:cNvSpPr/>
          <p:nvPr/>
        </p:nvSpPr>
        <p:spPr>
          <a:xfrm>
            <a:off x="962503" y="3933056"/>
            <a:ext cx="7416824" cy="1200329"/>
          </a:xfrm>
          <a:prstGeom prst="rect">
            <a:avLst/>
          </a:prstGeom>
        </p:spPr>
        <p:txBody>
          <a:bodyPr wrap="square">
            <a:spAutoFit/>
          </a:bodyPr>
          <a:lstStyle/>
          <a:p>
            <a:r>
              <a:rPr lang="es-PE" dirty="0">
                <a:latin typeface="Arial" pitchFamily="34" charset="0"/>
                <a:cs typeface="Arial" pitchFamily="34" charset="0"/>
              </a:rPr>
              <a:t>Existen dos consideraciones básicas para decidir si los metabolitos específicos entran o no en la definición, ellas son: </a:t>
            </a:r>
          </a:p>
          <a:p>
            <a:pPr marL="742950" lvl="1" indent="-285750">
              <a:buFont typeface="Wingdings" pitchFamily="2" charset="2"/>
              <a:buChar char="q"/>
            </a:pPr>
            <a:r>
              <a:rPr lang="es-PE" dirty="0" smtClean="0">
                <a:latin typeface="Arial" pitchFamily="34" charset="0"/>
                <a:cs typeface="Arial" pitchFamily="34" charset="0"/>
              </a:rPr>
              <a:t>Toxicología</a:t>
            </a:r>
            <a:r>
              <a:rPr lang="es-PE" dirty="0">
                <a:latin typeface="Arial" pitchFamily="34" charset="0"/>
                <a:cs typeface="Arial" pitchFamily="34" charset="0"/>
              </a:rPr>
              <a:t>. </a:t>
            </a:r>
          </a:p>
          <a:p>
            <a:pPr marL="742950" lvl="1" indent="-285750">
              <a:buFont typeface="Wingdings" pitchFamily="2" charset="2"/>
              <a:buChar char="q"/>
            </a:pPr>
            <a:r>
              <a:rPr lang="es-PE" dirty="0" smtClean="0">
                <a:latin typeface="Arial" pitchFamily="34" charset="0"/>
                <a:cs typeface="Arial" pitchFamily="34" charset="0"/>
              </a:rPr>
              <a:t>Presencia </a:t>
            </a:r>
            <a:r>
              <a:rPr lang="es-PE" dirty="0">
                <a:latin typeface="Arial" pitchFamily="34" charset="0"/>
                <a:cs typeface="Arial" pitchFamily="34" charset="0"/>
              </a:rPr>
              <a:t>en cantidades significativas. </a:t>
            </a:r>
          </a:p>
        </p:txBody>
      </p:sp>
    </p:spTree>
    <p:extLst>
      <p:ext uri="{BB962C8B-B14F-4D97-AF65-F5344CB8AC3E}">
        <p14:creationId xmlns:p14="http://schemas.microsoft.com/office/powerpoint/2010/main" val="3894660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188640"/>
            <a:ext cx="8424936" cy="3693319"/>
          </a:xfrm>
          <a:prstGeom prst="rect">
            <a:avLst/>
          </a:prstGeom>
        </p:spPr>
        <p:txBody>
          <a:bodyPr wrap="square">
            <a:spAutoFit/>
          </a:bodyPr>
          <a:lstStyle/>
          <a:p>
            <a:r>
              <a:rPr lang="es-PE" b="1" dirty="0" smtClean="0">
                <a:latin typeface="Arial" pitchFamily="34" charset="0"/>
                <a:cs typeface="Arial" pitchFamily="34" charset="0"/>
              </a:rPr>
              <a:t>CON RESPECTO A LA NATURALEZA DE LOS METABOLITOS, DESDE EL PUNTO DE VISTA ANALÍTICO SE PUEDEN DIFERENCIAR TRES TIPOS: </a:t>
            </a:r>
          </a:p>
          <a:p>
            <a:pPr lvl="1"/>
            <a:r>
              <a:rPr lang="es-PE" dirty="0" smtClean="0">
                <a:latin typeface="Arial" pitchFamily="34" charset="0"/>
                <a:cs typeface="Arial" pitchFamily="34" charset="0"/>
              </a:rPr>
              <a:t>a)La </a:t>
            </a:r>
            <a:r>
              <a:rPr lang="es-PE" dirty="0">
                <a:latin typeface="Arial" pitchFamily="34" charset="0"/>
                <a:cs typeface="Arial" pitchFamily="34" charset="0"/>
              </a:rPr>
              <a:t>sustancia activa y sus metabolitos primarios libres (</a:t>
            </a:r>
            <a:r>
              <a:rPr lang="es-PE" dirty="0" smtClean="0">
                <a:latin typeface="Arial" pitchFamily="34" charset="0"/>
                <a:cs typeface="Arial" pitchFamily="34" charset="0"/>
              </a:rPr>
              <a:t>metabolitos estructuralmente </a:t>
            </a:r>
            <a:r>
              <a:rPr lang="es-PE" dirty="0">
                <a:latin typeface="Arial" pitchFamily="34" charset="0"/>
                <a:cs typeface="Arial" pitchFamily="34" charset="0"/>
              </a:rPr>
              <a:t>próximos a la molécula original). El riesgo es derivado </a:t>
            </a:r>
            <a:r>
              <a:rPr lang="es-PE" dirty="0" smtClean="0">
                <a:latin typeface="Arial" pitchFamily="34" charset="0"/>
                <a:cs typeface="Arial" pitchFamily="34" charset="0"/>
              </a:rPr>
              <a:t>de su </a:t>
            </a:r>
            <a:r>
              <a:rPr lang="es-PE" dirty="0">
                <a:latin typeface="Arial" pitchFamily="34" charset="0"/>
                <a:cs typeface="Arial" pitchFamily="34" charset="0"/>
              </a:rPr>
              <a:t>toxicidad directa. </a:t>
            </a:r>
            <a:br>
              <a:rPr lang="es-PE" dirty="0">
                <a:latin typeface="Arial" pitchFamily="34" charset="0"/>
                <a:cs typeface="Arial" pitchFamily="34" charset="0"/>
              </a:rPr>
            </a:br>
            <a:endParaRPr lang="es-PE" dirty="0" smtClean="0">
              <a:latin typeface="Arial" pitchFamily="34" charset="0"/>
              <a:cs typeface="Arial" pitchFamily="34" charset="0"/>
            </a:endParaRPr>
          </a:p>
          <a:p>
            <a:pPr lvl="1"/>
            <a:r>
              <a:rPr lang="es-PE" dirty="0" smtClean="0">
                <a:latin typeface="Arial" pitchFamily="34" charset="0"/>
                <a:cs typeface="Arial" pitchFamily="34" charset="0"/>
              </a:rPr>
              <a:t>b)Productos </a:t>
            </a:r>
            <a:r>
              <a:rPr lang="es-PE" dirty="0">
                <a:latin typeface="Arial" pitchFamily="34" charset="0"/>
                <a:cs typeface="Arial" pitchFamily="34" charset="0"/>
              </a:rPr>
              <a:t>conjugados, cuya naturaleza química es </a:t>
            </a:r>
            <a:r>
              <a:rPr lang="es-PE" dirty="0" smtClean="0">
                <a:latin typeface="Arial" pitchFamily="34" charset="0"/>
                <a:cs typeface="Arial" pitchFamily="34" charset="0"/>
              </a:rPr>
              <a:t>variada, generalmente </a:t>
            </a:r>
            <a:r>
              <a:rPr lang="es-PE" dirty="0">
                <a:latin typeface="Arial" pitchFamily="34" charset="0"/>
                <a:cs typeface="Arial" pitchFamily="34" charset="0"/>
              </a:rPr>
              <a:t>hidrosolubles, con vida media corta y pueden considerarse potencialmente tóxicos. </a:t>
            </a:r>
            <a:br>
              <a:rPr lang="es-PE" dirty="0">
                <a:latin typeface="Arial" pitchFamily="34" charset="0"/>
                <a:cs typeface="Arial" pitchFamily="34" charset="0"/>
              </a:rPr>
            </a:br>
            <a:endParaRPr lang="es-PE" dirty="0" smtClean="0">
              <a:latin typeface="Arial" pitchFamily="34" charset="0"/>
              <a:cs typeface="Arial" pitchFamily="34" charset="0"/>
            </a:endParaRPr>
          </a:p>
          <a:p>
            <a:pPr lvl="1"/>
            <a:r>
              <a:rPr lang="es-PE" dirty="0" smtClean="0">
                <a:latin typeface="Arial" pitchFamily="34" charset="0"/>
                <a:cs typeface="Arial" pitchFamily="34" charset="0"/>
              </a:rPr>
              <a:t>c)Metabolitos </a:t>
            </a:r>
            <a:r>
              <a:rPr lang="es-PE" dirty="0">
                <a:latin typeface="Arial" pitchFamily="34" charset="0"/>
                <a:cs typeface="Arial" pitchFamily="34" charset="0"/>
              </a:rPr>
              <a:t>ligados covalentemente que son insolubles y no extraíbles. Pueden considerarse como débiles y/o nulos toxicológicamente. </a:t>
            </a:r>
            <a:r>
              <a:rPr lang="es-PE" dirty="0"/>
              <a:t/>
            </a:r>
            <a:br>
              <a:rPr lang="es-PE" dirty="0"/>
            </a:br>
            <a:endParaRPr lang="es-PE" dirty="0"/>
          </a:p>
        </p:txBody>
      </p:sp>
      <p:sp>
        <p:nvSpPr>
          <p:cNvPr id="3" name="2 Rectángulo"/>
          <p:cNvSpPr/>
          <p:nvPr/>
        </p:nvSpPr>
        <p:spPr>
          <a:xfrm>
            <a:off x="179512" y="3881959"/>
            <a:ext cx="8424936" cy="2031325"/>
          </a:xfrm>
          <a:prstGeom prst="rect">
            <a:avLst/>
          </a:prstGeom>
        </p:spPr>
        <p:txBody>
          <a:bodyPr wrap="square">
            <a:spAutoFit/>
          </a:bodyPr>
          <a:lstStyle/>
          <a:p>
            <a:r>
              <a:rPr lang="es-PE" b="1" dirty="0" smtClean="0">
                <a:latin typeface="Arial" pitchFamily="34" charset="0"/>
                <a:cs typeface="Arial" pitchFamily="34" charset="0"/>
              </a:rPr>
              <a:t>CLASIFICACIÓN DE AGROQUÍMICOS SEGÚN SU USO: </a:t>
            </a:r>
            <a:endParaRPr lang="es-PE" dirty="0" smtClean="0">
              <a:latin typeface="Arial" pitchFamily="34" charset="0"/>
              <a:cs typeface="Arial" pitchFamily="34" charset="0"/>
            </a:endParaRPr>
          </a:p>
          <a:p>
            <a:pPr marL="742950" lvl="1" indent="-285750">
              <a:buFont typeface="Wingdings" pitchFamily="2" charset="2"/>
              <a:buChar char="ü"/>
            </a:pPr>
            <a:r>
              <a:rPr lang="es-PE" dirty="0" smtClean="0">
                <a:latin typeface="Arial" pitchFamily="34" charset="0"/>
                <a:cs typeface="Arial" pitchFamily="34" charset="0"/>
              </a:rPr>
              <a:t>Los </a:t>
            </a:r>
            <a:r>
              <a:rPr lang="es-PE" dirty="0">
                <a:latin typeface="Arial" pitchFamily="34" charset="0"/>
                <a:cs typeface="Arial" pitchFamily="34" charset="0"/>
              </a:rPr>
              <a:t>insecticidas se utilizan contra los </a:t>
            </a:r>
            <a:r>
              <a:rPr lang="es-PE" dirty="0" smtClean="0">
                <a:latin typeface="Arial" pitchFamily="34" charset="0"/>
                <a:cs typeface="Arial" pitchFamily="34" charset="0"/>
              </a:rPr>
              <a:t>insectos.</a:t>
            </a:r>
          </a:p>
          <a:p>
            <a:pPr marL="742950" lvl="1" indent="-285750">
              <a:buFont typeface="Wingdings" pitchFamily="2" charset="2"/>
              <a:buChar char="ü"/>
            </a:pPr>
            <a:r>
              <a:rPr lang="es-PE" dirty="0" smtClean="0">
                <a:latin typeface="Arial" pitchFamily="34" charset="0"/>
                <a:cs typeface="Arial" pitchFamily="34" charset="0"/>
              </a:rPr>
              <a:t>Los </a:t>
            </a:r>
            <a:r>
              <a:rPr lang="es-PE" dirty="0">
                <a:latin typeface="Arial" pitchFamily="34" charset="0"/>
                <a:cs typeface="Arial" pitchFamily="34" charset="0"/>
              </a:rPr>
              <a:t>herbicidas se utilizan contra la maleza. </a:t>
            </a:r>
          </a:p>
          <a:p>
            <a:pPr marL="742950" lvl="1" indent="-285750">
              <a:buFont typeface="Wingdings" pitchFamily="2" charset="2"/>
              <a:buChar char="ü"/>
            </a:pPr>
            <a:r>
              <a:rPr lang="es-PE" dirty="0" smtClean="0">
                <a:latin typeface="Arial" pitchFamily="34" charset="0"/>
                <a:cs typeface="Arial" pitchFamily="34" charset="0"/>
              </a:rPr>
              <a:t>Los </a:t>
            </a:r>
            <a:r>
              <a:rPr lang="es-PE" dirty="0">
                <a:latin typeface="Arial" pitchFamily="34" charset="0"/>
                <a:cs typeface="Arial" pitchFamily="34" charset="0"/>
              </a:rPr>
              <a:t>fungicidas se utilizan contra los hongos y el moho. </a:t>
            </a:r>
          </a:p>
          <a:p>
            <a:pPr marL="742950" lvl="1" indent="-285750">
              <a:buFont typeface="Wingdings" pitchFamily="2" charset="2"/>
              <a:buChar char="ü"/>
            </a:pPr>
            <a:r>
              <a:rPr lang="es-PE" dirty="0" smtClean="0">
                <a:latin typeface="Arial" pitchFamily="34" charset="0"/>
                <a:cs typeface="Arial" pitchFamily="34" charset="0"/>
              </a:rPr>
              <a:t>Los </a:t>
            </a:r>
            <a:r>
              <a:rPr lang="es-PE" dirty="0">
                <a:latin typeface="Arial" pitchFamily="34" charset="0"/>
                <a:cs typeface="Arial" pitchFamily="34" charset="0"/>
              </a:rPr>
              <a:t>rodenticidas se utilizan contra los roedores. </a:t>
            </a:r>
          </a:p>
          <a:p>
            <a:pPr marL="742950" lvl="1" indent="-285750">
              <a:buFont typeface="Wingdings" pitchFamily="2" charset="2"/>
              <a:buChar char="ü"/>
            </a:pPr>
            <a:r>
              <a:rPr lang="es-PE" dirty="0" smtClean="0">
                <a:latin typeface="Arial" pitchFamily="34" charset="0"/>
                <a:cs typeface="Arial" pitchFamily="34" charset="0"/>
              </a:rPr>
              <a:t>Los </a:t>
            </a:r>
            <a:r>
              <a:rPr lang="es-PE" dirty="0">
                <a:latin typeface="Arial" pitchFamily="34" charset="0"/>
                <a:cs typeface="Arial" pitchFamily="34" charset="0"/>
              </a:rPr>
              <a:t>molusquicidas se utilizan contra los moluscos. </a:t>
            </a:r>
            <a:r>
              <a:rPr lang="es-PE" dirty="0"/>
              <a:t/>
            </a:r>
            <a:br>
              <a:rPr lang="es-PE" dirty="0"/>
            </a:br>
            <a:endParaRPr lang="es-PE" dirty="0"/>
          </a:p>
        </p:txBody>
      </p:sp>
    </p:spTree>
    <p:extLst>
      <p:ext uri="{BB962C8B-B14F-4D97-AF65-F5344CB8AC3E}">
        <p14:creationId xmlns:p14="http://schemas.microsoft.com/office/powerpoint/2010/main" val="1739083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3547" y="620688"/>
            <a:ext cx="7848872" cy="5355312"/>
          </a:xfrm>
          <a:prstGeom prst="rect">
            <a:avLst/>
          </a:prstGeom>
        </p:spPr>
        <p:txBody>
          <a:bodyPr wrap="square">
            <a:spAutoFit/>
          </a:bodyPr>
          <a:lstStyle/>
          <a:p>
            <a:r>
              <a:rPr lang="es-PE" b="1" dirty="0" smtClean="0">
                <a:latin typeface="Arial" pitchFamily="34" charset="0"/>
                <a:cs typeface="Arial" pitchFamily="34" charset="0"/>
              </a:rPr>
              <a:t>PROBLEMAS OCASIONADOS POR LOS RESIDUOS DE AGROQUÍMICOS.</a:t>
            </a:r>
            <a:r>
              <a:rPr lang="es-PE" dirty="0" smtClean="0">
                <a:latin typeface="Arial" pitchFamily="34" charset="0"/>
                <a:cs typeface="Arial" pitchFamily="34" charset="0"/>
              </a:rPr>
              <a:t> </a:t>
            </a:r>
            <a:endParaRPr lang="es-PE" dirty="0">
              <a:latin typeface="Arial" pitchFamily="34" charset="0"/>
              <a:cs typeface="Arial" pitchFamily="34" charset="0"/>
            </a:endParaRPr>
          </a:p>
          <a:p>
            <a:pPr lvl="1"/>
            <a:r>
              <a:rPr lang="es-PE" dirty="0" smtClean="0">
                <a:latin typeface="Arial" pitchFamily="34" charset="0"/>
                <a:cs typeface="Arial" pitchFamily="34" charset="0"/>
              </a:rPr>
              <a:t>La </a:t>
            </a:r>
            <a:r>
              <a:rPr lang="es-PE" dirty="0">
                <a:latin typeface="Arial" pitchFamily="34" charset="0"/>
                <a:cs typeface="Arial" pitchFamily="34" charset="0"/>
              </a:rPr>
              <a:t>agricultura urbana facilita diversas vías de exposición potencial a </a:t>
            </a:r>
            <a:r>
              <a:rPr lang="es-PE" dirty="0" smtClean="0">
                <a:latin typeface="Arial" pitchFamily="34" charset="0"/>
                <a:cs typeface="Arial" pitchFamily="34" charset="0"/>
              </a:rPr>
              <a:t>los agroquímicos</a:t>
            </a:r>
            <a:r>
              <a:rPr lang="es-PE" dirty="0">
                <a:latin typeface="Arial" pitchFamily="34" charset="0"/>
                <a:cs typeface="Arial" pitchFamily="34" charset="0"/>
              </a:rPr>
              <a:t>, entre ellas laborales, exposición medioambiental y consumo. </a:t>
            </a:r>
            <a:br>
              <a:rPr lang="es-PE" dirty="0">
                <a:latin typeface="Arial" pitchFamily="34" charset="0"/>
                <a:cs typeface="Arial" pitchFamily="34" charset="0"/>
              </a:rPr>
            </a:br>
            <a:endParaRPr lang="es-PE" dirty="0" smtClean="0">
              <a:latin typeface="Arial" pitchFamily="34" charset="0"/>
              <a:cs typeface="Arial" pitchFamily="34" charset="0"/>
            </a:endParaRPr>
          </a:p>
          <a:p>
            <a:pPr lvl="1"/>
            <a:r>
              <a:rPr lang="es-PE" dirty="0" smtClean="0">
                <a:latin typeface="Arial" pitchFamily="34" charset="0"/>
                <a:cs typeface="Arial" pitchFamily="34" charset="0"/>
              </a:rPr>
              <a:t>El </a:t>
            </a:r>
            <a:r>
              <a:rPr lang="es-PE" dirty="0">
                <a:latin typeface="Arial" pitchFamily="34" charset="0"/>
                <a:cs typeface="Arial" pitchFamily="34" charset="0"/>
              </a:rPr>
              <a:t>uso </a:t>
            </a:r>
            <a:r>
              <a:rPr lang="es-PE" dirty="0" smtClean="0">
                <a:latin typeface="Arial" pitchFamily="34" charset="0"/>
                <a:cs typeface="Arial" pitchFamily="34" charset="0"/>
              </a:rPr>
              <a:t>excesivo </a:t>
            </a:r>
            <a:r>
              <a:rPr lang="es-PE" dirty="0">
                <a:latin typeface="Arial" pitchFamily="34" charset="0"/>
                <a:cs typeface="Arial" pitchFamily="34" charset="0"/>
              </a:rPr>
              <a:t>de agroquímicos (fertilizantes, pesticidas, </a:t>
            </a:r>
            <a:r>
              <a:rPr lang="es-PE" dirty="0" smtClean="0">
                <a:latin typeface="Arial" pitchFamily="34" charset="0"/>
                <a:cs typeface="Arial" pitchFamily="34" charset="0"/>
              </a:rPr>
              <a:t>funguicidas) puede </a:t>
            </a:r>
            <a:r>
              <a:rPr lang="es-PE" dirty="0">
                <a:latin typeface="Arial" pitchFamily="34" charset="0"/>
                <a:cs typeface="Arial" pitchFamily="34" charset="0"/>
              </a:rPr>
              <a:t>dejar residuos en cultivos o aguas subterráneas y puede </a:t>
            </a:r>
            <a:r>
              <a:rPr lang="es-PE" dirty="0" smtClean="0">
                <a:latin typeface="Arial" pitchFamily="34" charset="0"/>
                <a:cs typeface="Arial" pitchFamily="34" charset="0"/>
              </a:rPr>
              <a:t>tener efectos </a:t>
            </a:r>
            <a:r>
              <a:rPr lang="es-PE" dirty="0">
                <a:latin typeface="Arial" pitchFamily="34" charset="0"/>
                <a:cs typeface="Arial" pitchFamily="34" charset="0"/>
              </a:rPr>
              <a:t>negativos en la salud de los trabajadores agrícolas. </a:t>
            </a:r>
            <a:br>
              <a:rPr lang="es-PE" dirty="0">
                <a:latin typeface="Arial" pitchFamily="34" charset="0"/>
                <a:cs typeface="Arial" pitchFamily="34" charset="0"/>
              </a:rPr>
            </a:br>
            <a:endParaRPr lang="es-PE" dirty="0" smtClean="0">
              <a:latin typeface="Arial" pitchFamily="34" charset="0"/>
              <a:cs typeface="Arial" pitchFamily="34" charset="0"/>
            </a:endParaRPr>
          </a:p>
          <a:p>
            <a:pPr lvl="1"/>
            <a:r>
              <a:rPr lang="es-PE" dirty="0">
                <a:latin typeface="Arial" pitchFamily="34" charset="0"/>
                <a:cs typeface="Arial" pitchFamily="34" charset="0"/>
              </a:rPr>
              <a:t>E</a:t>
            </a:r>
            <a:r>
              <a:rPr lang="es-PE" dirty="0" smtClean="0">
                <a:latin typeface="Arial" pitchFamily="34" charset="0"/>
                <a:cs typeface="Arial" pitchFamily="34" charset="0"/>
              </a:rPr>
              <a:t>l </a:t>
            </a:r>
            <a:r>
              <a:rPr lang="es-PE" dirty="0">
                <a:latin typeface="Arial" pitchFamily="34" charset="0"/>
                <a:cs typeface="Arial" pitchFamily="34" charset="0"/>
              </a:rPr>
              <a:t>nivel de riesgo de contaminación </a:t>
            </a:r>
            <a:r>
              <a:rPr lang="es-PE" dirty="0" smtClean="0">
                <a:latin typeface="Arial" pitchFamily="34" charset="0"/>
                <a:cs typeface="Arial" pitchFamily="34" charset="0"/>
              </a:rPr>
              <a:t>de cosechas </a:t>
            </a:r>
            <a:r>
              <a:rPr lang="es-PE" dirty="0">
                <a:latin typeface="Arial" pitchFamily="34" charset="0"/>
                <a:cs typeface="Arial" pitchFamily="34" charset="0"/>
              </a:rPr>
              <a:t>o aguas subterráneas proveniente de los agroquímicos es </a:t>
            </a:r>
            <a:r>
              <a:rPr lang="es-PE" dirty="0" smtClean="0">
                <a:latin typeface="Arial" pitchFamily="34" charset="0"/>
                <a:cs typeface="Arial" pitchFamily="34" charset="0"/>
              </a:rPr>
              <a:t>mayor en </a:t>
            </a:r>
            <a:r>
              <a:rPr lang="es-PE" dirty="0">
                <a:latin typeface="Arial" pitchFamily="34" charset="0"/>
                <a:cs typeface="Arial" pitchFamily="34" charset="0"/>
              </a:rPr>
              <a:t>la horticultura comercial intensiva, especialmente para las </a:t>
            </a:r>
            <a:r>
              <a:rPr lang="es-PE" dirty="0" smtClean="0">
                <a:latin typeface="Arial" pitchFamily="34" charset="0"/>
                <a:cs typeface="Arial" pitchFamily="34" charset="0"/>
              </a:rPr>
              <a:t>hortalizas, que </a:t>
            </a:r>
            <a:r>
              <a:rPr lang="es-PE" dirty="0">
                <a:latin typeface="Arial" pitchFamily="34" charset="0"/>
                <a:cs typeface="Arial" pitchFamily="34" charset="0"/>
              </a:rPr>
              <a:t>en la agricultura tradicional de subsistencia </a:t>
            </a:r>
            <a:br>
              <a:rPr lang="es-PE" dirty="0">
                <a:latin typeface="Arial" pitchFamily="34" charset="0"/>
                <a:cs typeface="Arial" pitchFamily="34" charset="0"/>
              </a:rPr>
            </a:br>
            <a:endParaRPr lang="es-PE" dirty="0" smtClean="0">
              <a:latin typeface="Arial" pitchFamily="34" charset="0"/>
              <a:cs typeface="Arial" pitchFamily="34" charset="0"/>
            </a:endParaRPr>
          </a:p>
          <a:p>
            <a:pPr lvl="1"/>
            <a:r>
              <a:rPr lang="es-PE" dirty="0" smtClean="0">
                <a:latin typeface="Arial" pitchFamily="34" charset="0"/>
                <a:cs typeface="Arial" pitchFamily="34" charset="0"/>
              </a:rPr>
              <a:t>La </a:t>
            </a:r>
            <a:r>
              <a:rPr lang="es-PE" dirty="0">
                <a:latin typeface="Arial" pitchFamily="34" charset="0"/>
                <a:cs typeface="Arial" pitchFamily="34" charset="0"/>
              </a:rPr>
              <a:t>intoxicación aguda provocada por agroquímicos puede causar una </a:t>
            </a:r>
            <a:r>
              <a:rPr lang="es-PE" dirty="0" smtClean="0">
                <a:latin typeface="Arial" pitchFamily="34" charset="0"/>
                <a:cs typeface="Arial" pitchFamily="34" charset="0"/>
              </a:rPr>
              <a:t>serie de </a:t>
            </a:r>
            <a:r>
              <a:rPr lang="es-PE" dirty="0">
                <a:latin typeface="Arial" pitchFamily="34" charset="0"/>
                <a:cs typeface="Arial" pitchFamily="34" charset="0"/>
              </a:rPr>
              <a:t>síntomas que a menudo no son correctamente </a:t>
            </a:r>
            <a:r>
              <a:rPr lang="es-PE" dirty="0" smtClean="0">
                <a:latin typeface="Arial" pitchFamily="34" charset="0"/>
                <a:cs typeface="Arial" pitchFamily="34" charset="0"/>
              </a:rPr>
              <a:t>diagnosticados.</a:t>
            </a:r>
            <a:r>
              <a:rPr lang="es-PE" dirty="0"/>
              <a:t/>
            </a:r>
            <a:br>
              <a:rPr lang="es-PE" dirty="0"/>
            </a:br>
            <a:endParaRPr lang="es-PE" dirty="0"/>
          </a:p>
        </p:txBody>
      </p:sp>
    </p:spTree>
    <p:extLst>
      <p:ext uri="{BB962C8B-B14F-4D97-AF65-F5344CB8AC3E}">
        <p14:creationId xmlns:p14="http://schemas.microsoft.com/office/powerpoint/2010/main" val="2305638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82289" y="428553"/>
            <a:ext cx="7920880" cy="4524315"/>
          </a:xfrm>
          <a:prstGeom prst="rect">
            <a:avLst/>
          </a:prstGeom>
        </p:spPr>
        <p:txBody>
          <a:bodyPr wrap="square">
            <a:spAutoFit/>
          </a:bodyPr>
          <a:lstStyle/>
          <a:p>
            <a:r>
              <a:rPr lang="es-ES" b="1" dirty="0" smtClean="0">
                <a:latin typeface="Arial" pitchFamily="34" charset="0"/>
                <a:cs typeface="Arial" pitchFamily="34" charset="0"/>
              </a:rPr>
              <a:t>5.- DETERGENTE CON FOSFATOS</a:t>
            </a:r>
            <a:endParaRPr lang="es-PE" b="1" dirty="0" smtClean="0">
              <a:latin typeface="Arial" pitchFamily="34" charset="0"/>
              <a:cs typeface="Arial" pitchFamily="34" charset="0"/>
            </a:endParaRPr>
          </a:p>
          <a:p>
            <a:pPr lvl="1"/>
            <a:r>
              <a:rPr lang="es-ES" dirty="0" smtClean="0">
                <a:latin typeface="Arial" pitchFamily="34" charset="0"/>
                <a:cs typeface="Arial" pitchFamily="34" charset="0"/>
              </a:rPr>
              <a:t>Es </a:t>
            </a:r>
            <a:r>
              <a:rPr lang="es-ES" dirty="0">
                <a:latin typeface="Arial" pitchFamily="34" charset="0"/>
                <a:cs typeface="Arial" pitchFamily="34" charset="0"/>
              </a:rPr>
              <a:t>una </a:t>
            </a:r>
            <a:r>
              <a:rPr lang="es-ES" dirty="0" smtClean="0">
                <a:latin typeface="Arial" pitchFamily="34" charset="0"/>
                <a:cs typeface="Arial" pitchFamily="34" charset="0"/>
              </a:rPr>
              <a:t>sustancia tensoactivos y anfipática </a:t>
            </a:r>
            <a:r>
              <a:rPr lang="es-ES" dirty="0">
                <a:latin typeface="Arial" pitchFamily="34" charset="0"/>
                <a:cs typeface="Arial" pitchFamily="34" charset="0"/>
              </a:rPr>
              <a:t>que tiene la propiedad </a:t>
            </a:r>
            <a:r>
              <a:rPr lang="es-ES" dirty="0" smtClean="0">
                <a:latin typeface="Arial" pitchFamily="34" charset="0"/>
                <a:cs typeface="Arial" pitchFamily="34" charset="0"/>
              </a:rPr>
              <a:t>química </a:t>
            </a:r>
            <a:r>
              <a:rPr lang="es-ES" dirty="0">
                <a:latin typeface="Arial" pitchFamily="34" charset="0"/>
                <a:cs typeface="Arial" pitchFamily="34" charset="0"/>
              </a:rPr>
              <a:t>de disolver la suciedad o las impurezas de un objeto sin </a:t>
            </a:r>
            <a:r>
              <a:rPr lang="es-ES" dirty="0" smtClean="0">
                <a:latin typeface="Arial" pitchFamily="34" charset="0"/>
                <a:cs typeface="Arial" pitchFamily="34" charset="0"/>
              </a:rPr>
              <a:t>corroerlo. </a:t>
            </a:r>
            <a:endParaRPr lang="es-PE" dirty="0">
              <a:latin typeface="Arial" pitchFamily="34" charset="0"/>
              <a:cs typeface="Arial" pitchFamily="34" charset="0"/>
            </a:endParaRPr>
          </a:p>
          <a:p>
            <a:pPr lvl="1"/>
            <a:r>
              <a:rPr lang="es-ES" dirty="0" smtClean="0">
                <a:latin typeface="Arial" pitchFamily="34" charset="0"/>
                <a:cs typeface="Arial" pitchFamily="34" charset="0"/>
              </a:rPr>
              <a:t>También </a:t>
            </a:r>
            <a:r>
              <a:rPr lang="es-ES" dirty="0">
                <a:latin typeface="Arial" pitchFamily="34" charset="0"/>
                <a:cs typeface="Arial" pitchFamily="34" charset="0"/>
              </a:rPr>
              <a:t>se podría definir que detergente es cualquier sustancia que tiene propiedades de disolver a otra sustancia incorporando la sustancia disuelta en la sustancia detergente </a:t>
            </a:r>
            <a:r>
              <a:rPr lang="es-ES" dirty="0" smtClean="0">
                <a:latin typeface="Arial" pitchFamily="34" charset="0"/>
                <a:cs typeface="Arial" pitchFamily="34" charset="0"/>
              </a:rPr>
              <a:t>inicial.</a:t>
            </a:r>
            <a:endParaRPr lang="es-PE" dirty="0">
              <a:latin typeface="Arial" pitchFamily="34" charset="0"/>
              <a:cs typeface="Arial" pitchFamily="34" charset="0"/>
            </a:endParaRPr>
          </a:p>
          <a:p>
            <a:pPr lvl="1"/>
            <a:r>
              <a:rPr lang="es-ES" dirty="0" smtClean="0">
                <a:latin typeface="Arial" pitchFamily="34" charset="0"/>
                <a:cs typeface="Arial" pitchFamily="34" charset="0"/>
              </a:rPr>
              <a:t>La </a:t>
            </a:r>
            <a:r>
              <a:rPr lang="es-ES" dirty="0">
                <a:latin typeface="Arial" pitchFamily="34" charset="0"/>
                <a:cs typeface="Arial" pitchFamily="34" charset="0"/>
              </a:rPr>
              <a:t>mayoría de los detergentes son compuestos de sodio del </a:t>
            </a:r>
            <a:r>
              <a:rPr lang="es-ES" dirty="0" smtClean="0">
                <a:latin typeface="Arial" pitchFamily="34" charset="0"/>
                <a:cs typeface="Arial" pitchFamily="34" charset="0"/>
              </a:rPr>
              <a:t>sulfonato </a:t>
            </a:r>
            <a:r>
              <a:rPr lang="es-ES" dirty="0">
                <a:latin typeface="Arial" pitchFamily="34" charset="0"/>
                <a:cs typeface="Arial" pitchFamily="34" charset="0"/>
              </a:rPr>
              <a:t>de benceno sustituido, denominados </a:t>
            </a:r>
            <a:r>
              <a:rPr lang="es-ES" dirty="0" smtClean="0">
                <a:latin typeface="Arial" pitchFamily="34" charset="0"/>
                <a:cs typeface="Arial" pitchFamily="34" charset="0"/>
              </a:rPr>
              <a:t>sulfonato de </a:t>
            </a:r>
            <a:r>
              <a:rPr lang="es-ES" dirty="0">
                <a:latin typeface="Arial" pitchFamily="34" charset="0"/>
                <a:cs typeface="Arial" pitchFamily="34" charset="0"/>
              </a:rPr>
              <a:t>alquilbenceno </a:t>
            </a:r>
            <a:r>
              <a:rPr lang="es-ES" dirty="0" smtClean="0">
                <a:latin typeface="Arial" pitchFamily="34" charset="0"/>
                <a:cs typeface="Arial" pitchFamily="34" charset="0"/>
              </a:rPr>
              <a:t>lineales</a:t>
            </a:r>
            <a:r>
              <a:rPr lang="es-ES" dirty="0">
                <a:latin typeface="Arial" pitchFamily="34" charset="0"/>
                <a:cs typeface="Arial" pitchFamily="34" charset="0"/>
              </a:rPr>
              <a:t> </a:t>
            </a:r>
            <a:r>
              <a:rPr lang="es-ES" dirty="0" smtClean="0">
                <a:latin typeface="Arial" pitchFamily="34" charset="0"/>
                <a:cs typeface="Arial" pitchFamily="34" charset="0"/>
              </a:rPr>
              <a:t>(LAS</a:t>
            </a:r>
            <a:r>
              <a:rPr lang="es-ES" dirty="0">
                <a:latin typeface="Arial" pitchFamily="34" charset="0"/>
                <a:cs typeface="Arial" pitchFamily="34" charset="0"/>
              </a:rPr>
              <a:t>). Otros son compuestos de </a:t>
            </a:r>
            <a:r>
              <a:rPr lang="es-ES" dirty="0" smtClean="0">
                <a:latin typeface="Arial" pitchFamily="34" charset="0"/>
                <a:cs typeface="Arial" pitchFamily="34" charset="0"/>
              </a:rPr>
              <a:t>alquilbenceno </a:t>
            </a:r>
            <a:r>
              <a:rPr lang="es-ES" dirty="0">
                <a:latin typeface="Arial" pitchFamily="34" charset="0"/>
                <a:cs typeface="Arial" pitchFamily="34" charset="0"/>
              </a:rPr>
              <a:t>sulfatos de cadena ramificada (ABS), que se degradan más lentamente que los LAS. Hasta 1970 un detergente típico de lavandería de gran potencia contenía 50% de tripolifosfato de sodio (fosfato) y sólo un 18% de LAS. Como se mencionó anteriormente es el </a:t>
            </a:r>
            <a:r>
              <a:rPr lang="es-ES" dirty="0" smtClean="0">
                <a:latin typeface="Arial" pitchFamily="34" charset="0"/>
                <a:cs typeface="Arial" pitchFamily="34" charset="0"/>
              </a:rPr>
              <a:t>LAS </a:t>
            </a:r>
            <a:r>
              <a:rPr lang="es-ES" dirty="0">
                <a:latin typeface="Arial" pitchFamily="34" charset="0"/>
                <a:cs typeface="Arial" pitchFamily="34" charset="0"/>
              </a:rPr>
              <a:t>el que tiene la acción detergente, y desde entonces algunos fabricantes han reducido el porcentaje de fosfatos.</a:t>
            </a:r>
            <a:endParaRPr lang="es-PE" dirty="0">
              <a:latin typeface="Arial" pitchFamily="34" charset="0"/>
              <a:cs typeface="Arial" pitchFamily="34" charset="0"/>
            </a:endParaRPr>
          </a:p>
        </p:txBody>
      </p:sp>
    </p:spTree>
    <p:extLst>
      <p:ext uri="{BB962C8B-B14F-4D97-AF65-F5344CB8AC3E}">
        <p14:creationId xmlns:p14="http://schemas.microsoft.com/office/powerpoint/2010/main" val="3836385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67544" y="548680"/>
            <a:ext cx="8136904" cy="2862322"/>
          </a:xfrm>
          <a:prstGeom prst="rect">
            <a:avLst/>
          </a:prstGeom>
        </p:spPr>
        <p:txBody>
          <a:bodyPr wrap="square">
            <a:spAutoFit/>
          </a:bodyPr>
          <a:lstStyle/>
          <a:p>
            <a:r>
              <a:rPr lang="es-ES" b="1" dirty="0" smtClean="0">
                <a:latin typeface="Arial" pitchFamily="34" charset="0"/>
                <a:cs typeface="Arial" pitchFamily="34" charset="0"/>
              </a:rPr>
              <a:t>DETERGENTES ÁCIDOS</a:t>
            </a:r>
            <a:r>
              <a:rPr lang="es-PE" b="1" dirty="0" smtClean="0">
                <a:latin typeface="Arial" pitchFamily="34" charset="0"/>
                <a:cs typeface="Arial" pitchFamily="34" charset="0"/>
              </a:rPr>
              <a:t>:</a:t>
            </a:r>
          </a:p>
          <a:p>
            <a:pPr lvl="1"/>
            <a:r>
              <a:rPr lang="es-ES" dirty="0" smtClean="0">
                <a:latin typeface="Arial" pitchFamily="34" charset="0"/>
                <a:cs typeface="Arial" pitchFamily="34" charset="0"/>
              </a:rPr>
              <a:t>Los </a:t>
            </a:r>
            <a:r>
              <a:rPr lang="es-ES" dirty="0">
                <a:latin typeface="Arial" pitchFamily="34" charset="0"/>
                <a:cs typeface="Arial" pitchFamily="34" charset="0"/>
              </a:rPr>
              <a:t>detergentes ácidos son recomendados para limpiar superficies de </a:t>
            </a:r>
            <a:r>
              <a:rPr lang="es-ES" dirty="0" smtClean="0">
                <a:latin typeface="Arial" pitchFamily="34" charset="0"/>
                <a:cs typeface="Arial" pitchFamily="34" charset="0"/>
              </a:rPr>
              <a:t>cemento, </a:t>
            </a:r>
            <a:r>
              <a:rPr lang="es-ES" dirty="0">
                <a:latin typeface="Arial" pitchFamily="34" charset="0"/>
                <a:cs typeface="Arial" pitchFamily="34" charset="0"/>
              </a:rPr>
              <a:t>pues recuperan la apariencia estética de fachadas y muros, disminuyendo los tiempos de limpieza.</a:t>
            </a:r>
            <a:endParaRPr lang="es-PE" dirty="0">
              <a:latin typeface="Arial" pitchFamily="34" charset="0"/>
              <a:cs typeface="Arial" pitchFamily="34" charset="0"/>
            </a:endParaRPr>
          </a:p>
          <a:p>
            <a:endParaRPr lang="es-ES" dirty="0">
              <a:latin typeface="Arial" pitchFamily="34" charset="0"/>
              <a:cs typeface="Arial" pitchFamily="34" charset="0"/>
            </a:endParaRPr>
          </a:p>
          <a:p>
            <a:r>
              <a:rPr lang="es-ES" b="1" dirty="0" smtClean="0">
                <a:latin typeface="Arial" pitchFamily="34" charset="0"/>
                <a:cs typeface="Arial" pitchFamily="34" charset="0"/>
              </a:rPr>
              <a:t>VENTAJAS:</a:t>
            </a:r>
            <a:endParaRPr lang="es-PE" b="1" dirty="0">
              <a:latin typeface="Arial" pitchFamily="34" charset="0"/>
              <a:cs typeface="Arial" pitchFamily="34" charset="0"/>
            </a:endParaRPr>
          </a:p>
          <a:p>
            <a:pPr marL="742950" lvl="1" indent="-285750">
              <a:buFont typeface="Wingdings" pitchFamily="2" charset="2"/>
              <a:buChar char="v"/>
            </a:pPr>
            <a:r>
              <a:rPr lang="es-ES" dirty="0" smtClean="0">
                <a:latin typeface="Arial" pitchFamily="34" charset="0"/>
                <a:cs typeface="Arial" pitchFamily="34" charset="0"/>
              </a:rPr>
              <a:t>Limpia rápidamente.</a:t>
            </a:r>
            <a:endParaRPr lang="es-PE" dirty="0">
              <a:latin typeface="Arial" pitchFamily="34" charset="0"/>
              <a:cs typeface="Arial" pitchFamily="34" charset="0"/>
            </a:endParaRPr>
          </a:p>
          <a:p>
            <a:pPr marL="742950" lvl="1" indent="-285750">
              <a:buFont typeface="Wingdings" pitchFamily="2" charset="2"/>
              <a:buChar char="v"/>
            </a:pPr>
            <a:r>
              <a:rPr lang="es-ES" dirty="0" smtClean="0">
                <a:latin typeface="Arial" pitchFamily="34" charset="0"/>
                <a:cs typeface="Arial" pitchFamily="34" charset="0"/>
              </a:rPr>
              <a:t>Mejora </a:t>
            </a:r>
            <a:r>
              <a:rPr lang="es-ES" dirty="0">
                <a:latin typeface="Arial" pitchFamily="34" charset="0"/>
                <a:cs typeface="Arial" pitchFamily="34" charset="0"/>
              </a:rPr>
              <a:t>la apariencia y adherencia de las </a:t>
            </a:r>
            <a:r>
              <a:rPr lang="es-ES" dirty="0" smtClean="0">
                <a:latin typeface="Arial" pitchFamily="34" charset="0"/>
                <a:cs typeface="Arial" pitchFamily="34" charset="0"/>
              </a:rPr>
              <a:t>superficies.</a:t>
            </a:r>
            <a:endParaRPr lang="es-PE" dirty="0">
              <a:latin typeface="Arial" pitchFamily="34" charset="0"/>
              <a:cs typeface="Arial" pitchFamily="34" charset="0"/>
            </a:endParaRPr>
          </a:p>
          <a:p>
            <a:pPr marL="742950" lvl="1" indent="-285750">
              <a:buFont typeface="Wingdings" pitchFamily="2" charset="2"/>
              <a:buChar char="v"/>
            </a:pPr>
            <a:r>
              <a:rPr lang="es-ES" dirty="0" smtClean="0">
                <a:latin typeface="Arial" pitchFamily="34" charset="0"/>
                <a:cs typeface="Arial" pitchFamily="34" charset="0"/>
              </a:rPr>
              <a:t>No </a:t>
            </a:r>
            <a:r>
              <a:rPr lang="es-ES" dirty="0">
                <a:latin typeface="Arial" pitchFamily="34" charset="0"/>
                <a:cs typeface="Arial" pitchFamily="34" charset="0"/>
              </a:rPr>
              <a:t>mancha.</a:t>
            </a:r>
            <a:endParaRPr lang="es-PE" dirty="0">
              <a:latin typeface="Arial" pitchFamily="34" charset="0"/>
              <a:cs typeface="Arial" pitchFamily="34" charset="0"/>
            </a:endParaRPr>
          </a:p>
          <a:p>
            <a:endParaRPr lang="es-ES" b="1" dirty="0" smtClean="0">
              <a:latin typeface="Arial" pitchFamily="34" charset="0"/>
              <a:cs typeface="Arial" pitchFamily="34" charset="0"/>
            </a:endParaRPr>
          </a:p>
        </p:txBody>
      </p:sp>
      <p:sp>
        <p:nvSpPr>
          <p:cNvPr id="4" name="Rectangle 2"/>
          <p:cNvSpPr>
            <a:spLocks noChangeArrowheads="1"/>
          </p:cNvSpPr>
          <p:nvPr/>
        </p:nvSpPr>
        <p:spPr bwMode="auto">
          <a:xfrm>
            <a:off x="467544" y="3411003"/>
            <a:ext cx="8136904"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DIFERENCIA ENTRE JABÓN Y DETERGENTE</a:t>
            </a:r>
            <a:endParaRPr kumimoji="0" lang="es-PE"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1" eaLnBrk="0" fontAlgn="base" hangingPunct="0">
              <a:spcBef>
                <a:spcPct val="0"/>
              </a:spcBef>
              <a:spcAft>
                <a:spcPct val="0"/>
              </a:spcAf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La principal diferencia se encuentra en los grupos polares, en los jabones es el grupo carboxilato (O=C-O-Na) en cambio en los detergentes es el grupo SO</a:t>
            </a:r>
            <a:r>
              <a:rPr kumimoji="0" lang="es-E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a:t>
            </a: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Na</a:t>
            </a:r>
            <a:r>
              <a:rPr kumimoji="0" lang="es-E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p>
          <a:p>
            <a:pPr lvl="1" eaLnBrk="0" fontAlgn="base" hangingPunct="0">
              <a:spcBef>
                <a:spcPct val="0"/>
              </a:spcBef>
              <a:spcAft>
                <a:spcPct val="0"/>
              </a:spcAft>
            </a:pPr>
            <a:endParaRPr kumimoji="0" lang="es-PE"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DETERGENTES PARA ROPA</a:t>
            </a:r>
            <a:endParaRPr lang="es-PE" b="1" dirty="0">
              <a:latin typeface="Arial" pitchFamily="34" charset="0"/>
              <a:ea typeface="Times New Roman" pitchFamily="18" charset="0"/>
              <a:cs typeface="Arial" pitchFamily="34" charset="0"/>
            </a:endParaRPr>
          </a:p>
          <a:p>
            <a:pPr marL="742950" lvl="1" indent="-285750" eaLnBrk="0" fontAlgn="base" hangingPunct="0">
              <a:spcBef>
                <a:spcPct val="0"/>
              </a:spcBef>
              <a:spcAft>
                <a:spcPct val="0"/>
              </a:spcAft>
              <a:buFont typeface="Wingdings" pitchFamily="2" charset="2"/>
              <a:buChar char="q"/>
            </a:pPr>
            <a:r>
              <a:rPr lang="es-ES" dirty="0" smtClean="0">
                <a:latin typeface="Arial" pitchFamily="34" charset="0"/>
                <a:cs typeface="Arial" pitchFamily="34" charset="0"/>
              </a:rPr>
              <a:t>Detergentes </a:t>
            </a:r>
            <a:r>
              <a:rPr lang="es-ES" dirty="0">
                <a:latin typeface="Arial" pitchFamily="34" charset="0"/>
                <a:cs typeface="Arial" pitchFamily="34" charset="0"/>
              </a:rPr>
              <a:t>en </a:t>
            </a:r>
            <a:r>
              <a:rPr lang="es-ES" dirty="0" smtClean="0">
                <a:latin typeface="Arial" pitchFamily="34" charset="0"/>
                <a:cs typeface="Arial" pitchFamily="34" charset="0"/>
              </a:rPr>
              <a:t>polvo</a:t>
            </a:r>
            <a:endParaRPr lang="es-PE" dirty="0">
              <a:latin typeface="Arial" pitchFamily="34" charset="0"/>
              <a:cs typeface="Arial" pitchFamily="34" charset="0"/>
            </a:endParaRPr>
          </a:p>
          <a:p>
            <a:pPr marL="742950" lvl="1" indent="-285750" eaLnBrk="0" fontAlgn="base" hangingPunct="0">
              <a:spcBef>
                <a:spcPct val="0"/>
              </a:spcBef>
              <a:spcAft>
                <a:spcPct val="0"/>
              </a:spcAft>
              <a:buFont typeface="Wingdings" pitchFamily="2" charset="2"/>
              <a:buChar char="q"/>
            </a:pPr>
            <a:r>
              <a:rPr lang="es-ES" dirty="0" smtClean="0">
                <a:latin typeface="Arial" pitchFamily="34" charset="0"/>
                <a:cs typeface="Arial" pitchFamily="34" charset="0"/>
              </a:rPr>
              <a:t>Detergentes líquidos</a:t>
            </a:r>
            <a:endParaRPr lang="es-PE" dirty="0">
              <a:latin typeface="Arial" pitchFamily="34" charset="0"/>
              <a:cs typeface="Arial" pitchFamily="34" charset="0"/>
            </a:endParaRPr>
          </a:p>
          <a:p>
            <a:pPr marL="742950" lvl="1" indent="-285750" eaLnBrk="0" fontAlgn="base" hangingPunct="0">
              <a:spcBef>
                <a:spcPct val="0"/>
              </a:spcBef>
              <a:spcAft>
                <a:spcPct val="0"/>
              </a:spcAft>
              <a:buFont typeface="Wingdings" pitchFamily="2" charset="2"/>
              <a:buChar char="q"/>
            </a:pPr>
            <a:r>
              <a:rPr lang="es-ES" dirty="0" smtClean="0">
                <a:latin typeface="Arial" pitchFamily="34" charset="0"/>
                <a:cs typeface="Arial" pitchFamily="34" charset="0"/>
              </a:rPr>
              <a:t>Detergentes </a:t>
            </a:r>
            <a:r>
              <a:rPr lang="es-ES" dirty="0">
                <a:latin typeface="Arial" pitchFamily="34" charset="0"/>
                <a:cs typeface="Arial" pitchFamily="34" charset="0"/>
              </a:rPr>
              <a:t>en pastillas</a:t>
            </a:r>
            <a:endParaRPr lang="es-PE" dirty="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PE"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Imagen 8" descr="http://bits.wikimedia.org/static-1.22wmf15/skins/common/images/magnify-clip.png">
            <a:hlinkClick r:id="rId2" tooltip="&quot;Aumentar&quo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57200"/>
            <a:ext cx="142875" cy="104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90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645256"/>
            <a:ext cx="8064896" cy="5078313"/>
          </a:xfrm>
          <a:prstGeom prst="rect">
            <a:avLst/>
          </a:prstGeom>
        </p:spPr>
        <p:txBody>
          <a:bodyPr wrap="square">
            <a:spAutoFit/>
          </a:bodyPr>
          <a:lstStyle/>
          <a:p>
            <a:r>
              <a:rPr lang="es-MX" b="1" dirty="0" smtClean="0">
                <a:latin typeface="Arial" pitchFamily="34" charset="0"/>
                <a:cs typeface="Arial" pitchFamily="34" charset="0"/>
              </a:rPr>
              <a:t>METODOLOGIA </a:t>
            </a:r>
            <a:r>
              <a:rPr lang="es-MX" b="1" dirty="0">
                <a:latin typeface="Arial" pitchFamily="34" charset="0"/>
                <a:cs typeface="Arial" pitchFamily="34" charset="0"/>
              </a:rPr>
              <a:t>DE LA </a:t>
            </a:r>
            <a:r>
              <a:rPr lang="es-MX" b="1" dirty="0" smtClean="0">
                <a:latin typeface="Arial" pitchFamily="34" charset="0"/>
                <a:cs typeface="Arial" pitchFamily="34" charset="0"/>
              </a:rPr>
              <a:t>INVESTIGACION</a:t>
            </a:r>
          </a:p>
          <a:p>
            <a:endParaRPr lang="es-PE" dirty="0">
              <a:latin typeface="Arial" pitchFamily="34" charset="0"/>
              <a:cs typeface="Arial" pitchFamily="34" charset="0"/>
            </a:endParaRPr>
          </a:p>
          <a:p>
            <a:pPr lvl="1"/>
            <a:r>
              <a:rPr lang="es-MX" b="1" dirty="0">
                <a:latin typeface="Arial" pitchFamily="34" charset="0"/>
                <a:cs typeface="Arial" pitchFamily="34" charset="0"/>
              </a:rPr>
              <a:t>5.1.  HIPÓTESIS PRINCIPAL, CENTRAL O GENERAL.</a:t>
            </a:r>
            <a:endParaRPr lang="es-PE" dirty="0">
              <a:latin typeface="Arial" pitchFamily="34" charset="0"/>
              <a:cs typeface="Arial" pitchFamily="34" charset="0"/>
            </a:endParaRPr>
          </a:p>
          <a:p>
            <a:pPr lvl="2"/>
            <a:r>
              <a:rPr lang="es-MX" dirty="0">
                <a:latin typeface="Arial" pitchFamily="34" charset="0"/>
                <a:cs typeface="Arial" pitchFamily="34" charset="0"/>
              </a:rPr>
              <a:t>La eutrofización afecta la demanda bioquímica del oxigeno en la microcuenca del rio Mariño – Abancay.</a:t>
            </a:r>
            <a:endParaRPr lang="es-PE" dirty="0">
              <a:latin typeface="Arial" pitchFamily="34" charset="0"/>
              <a:cs typeface="Arial" pitchFamily="34" charset="0"/>
            </a:endParaRPr>
          </a:p>
          <a:p>
            <a:endParaRPr lang="es-MX" b="1" dirty="0" smtClean="0">
              <a:latin typeface="Arial" pitchFamily="34" charset="0"/>
              <a:cs typeface="Arial" pitchFamily="34" charset="0"/>
            </a:endParaRPr>
          </a:p>
          <a:p>
            <a:pPr lvl="1"/>
            <a:r>
              <a:rPr lang="es-MX" b="1" dirty="0" smtClean="0">
                <a:latin typeface="Arial" pitchFamily="34" charset="0"/>
                <a:cs typeface="Arial" pitchFamily="34" charset="0"/>
              </a:rPr>
              <a:t>5.2</a:t>
            </a:r>
            <a:r>
              <a:rPr lang="es-MX" b="1" dirty="0">
                <a:latin typeface="Arial" pitchFamily="34" charset="0"/>
                <a:cs typeface="Arial" pitchFamily="34" charset="0"/>
              </a:rPr>
              <a:t>.  HIPÓTESIS </a:t>
            </a:r>
            <a:r>
              <a:rPr lang="es-MX" b="1" dirty="0" smtClean="0">
                <a:latin typeface="Arial" pitchFamily="34" charset="0"/>
                <a:cs typeface="Arial" pitchFamily="34" charset="0"/>
              </a:rPr>
              <a:t>ESPECÍFICAS</a:t>
            </a:r>
            <a:endParaRPr lang="es-PE" dirty="0">
              <a:latin typeface="Arial" pitchFamily="34" charset="0"/>
              <a:cs typeface="Arial" pitchFamily="34" charset="0"/>
            </a:endParaRPr>
          </a:p>
          <a:p>
            <a:pPr lvl="2"/>
            <a:r>
              <a:rPr lang="es-MX" b="1" dirty="0" smtClean="0">
                <a:latin typeface="Arial" pitchFamily="34" charset="0"/>
                <a:cs typeface="Arial" pitchFamily="34" charset="0"/>
              </a:rPr>
              <a:t>5.2.1 </a:t>
            </a:r>
            <a:r>
              <a:rPr lang="es-MX" dirty="0">
                <a:latin typeface="Arial" pitchFamily="34" charset="0"/>
                <a:cs typeface="Arial" pitchFamily="34" charset="0"/>
              </a:rPr>
              <a:t>La Eutrofización por vertido de residuos sólidos </a:t>
            </a:r>
            <a:r>
              <a:rPr lang="es-MX" dirty="0" smtClean="0">
                <a:latin typeface="Arial" pitchFamily="34" charset="0"/>
                <a:cs typeface="Arial" pitchFamily="34" charset="0"/>
              </a:rPr>
              <a:t>orgánicos afecta </a:t>
            </a:r>
            <a:r>
              <a:rPr lang="es-MX" dirty="0">
                <a:latin typeface="Arial" pitchFamily="34" charset="0"/>
                <a:cs typeface="Arial" pitchFamily="34" charset="0"/>
              </a:rPr>
              <a:t>a la demanda bioquímica del oxígeno en la microcuenca del río Mariño.</a:t>
            </a:r>
            <a:endParaRPr lang="es-PE" dirty="0">
              <a:latin typeface="Arial" pitchFamily="34" charset="0"/>
              <a:cs typeface="Arial" pitchFamily="34" charset="0"/>
            </a:endParaRPr>
          </a:p>
          <a:p>
            <a:r>
              <a:rPr lang="es-MX" b="1" dirty="0">
                <a:latin typeface="Arial" pitchFamily="34" charset="0"/>
                <a:cs typeface="Arial" pitchFamily="34" charset="0"/>
              </a:rPr>
              <a:t>     </a:t>
            </a:r>
            <a:endParaRPr lang="es-MX" b="1" dirty="0" smtClean="0">
              <a:latin typeface="Arial" pitchFamily="34" charset="0"/>
              <a:cs typeface="Arial" pitchFamily="34" charset="0"/>
            </a:endParaRPr>
          </a:p>
          <a:p>
            <a:pPr lvl="2"/>
            <a:r>
              <a:rPr lang="es-MX" b="1" dirty="0" smtClean="0">
                <a:latin typeface="Arial" pitchFamily="34" charset="0"/>
                <a:cs typeface="Arial" pitchFamily="34" charset="0"/>
              </a:rPr>
              <a:t> </a:t>
            </a:r>
            <a:r>
              <a:rPr lang="es-MX" b="1" dirty="0">
                <a:latin typeface="Arial" pitchFamily="34" charset="0"/>
                <a:cs typeface="Arial" pitchFamily="34" charset="0"/>
              </a:rPr>
              <a:t>5.2.2 </a:t>
            </a:r>
            <a:r>
              <a:rPr lang="es-MX" dirty="0">
                <a:latin typeface="Arial" pitchFamily="34" charset="0"/>
                <a:cs typeface="Arial" pitchFamily="34" charset="0"/>
              </a:rPr>
              <a:t>La Eutrofización por residuos de agroquímicos afecta a la demanda bioquímica del oxígeno en la microcuenca del río </a:t>
            </a:r>
            <a:r>
              <a:rPr lang="es-MX" dirty="0" smtClean="0">
                <a:latin typeface="Arial" pitchFamily="34" charset="0"/>
                <a:cs typeface="Arial" pitchFamily="34" charset="0"/>
              </a:rPr>
              <a:t>Mariño.</a:t>
            </a:r>
            <a:endParaRPr lang="es-PE" dirty="0">
              <a:latin typeface="Arial" pitchFamily="34" charset="0"/>
              <a:cs typeface="Arial" pitchFamily="34" charset="0"/>
            </a:endParaRPr>
          </a:p>
          <a:p>
            <a:pPr lvl="2"/>
            <a:endParaRPr lang="es-PE" b="1" dirty="0">
              <a:latin typeface="Arial" pitchFamily="34" charset="0"/>
              <a:cs typeface="Arial" pitchFamily="34" charset="0"/>
            </a:endParaRPr>
          </a:p>
          <a:p>
            <a:pPr lvl="2"/>
            <a:r>
              <a:rPr lang="es-MX" b="1" dirty="0" smtClean="0">
                <a:latin typeface="Arial" pitchFamily="34" charset="0"/>
                <a:cs typeface="Arial" pitchFamily="34" charset="0"/>
              </a:rPr>
              <a:t>5.2.3 </a:t>
            </a:r>
            <a:r>
              <a:rPr lang="es-MX" dirty="0">
                <a:latin typeface="Arial" pitchFamily="34" charset="0"/>
                <a:cs typeface="Arial" pitchFamily="34" charset="0"/>
              </a:rPr>
              <a:t>La Eutrofización por uso de Detergentes con fosfatos afecta a la demanda Bioquímica del Oxigeno en la microcuenca del rio Mariño.</a:t>
            </a:r>
            <a:endParaRPr lang="es-PE" dirty="0">
              <a:latin typeface="Arial" pitchFamily="34" charset="0"/>
              <a:cs typeface="Arial" pitchFamily="34" charset="0"/>
            </a:endParaRPr>
          </a:p>
          <a:p>
            <a:r>
              <a:rPr lang="es-MX" dirty="0">
                <a:latin typeface="Arial" pitchFamily="34" charset="0"/>
                <a:cs typeface="Arial" pitchFamily="34" charset="0"/>
              </a:rPr>
              <a:t> </a:t>
            </a:r>
          </a:p>
        </p:txBody>
      </p:sp>
    </p:spTree>
    <p:extLst>
      <p:ext uri="{BB962C8B-B14F-4D97-AF65-F5344CB8AC3E}">
        <p14:creationId xmlns:p14="http://schemas.microsoft.com/office/powerpoint/2010/main" val="33134365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332656"/>
            <a:ext cx="8280920" cy="5632311"/>
          </a:xfrm>
          <a:prstGeom prst="rect">
            <a:avLst/>
          </a:prstGeom>
        </p:spPr>
        <p:txBody>
          <a:bodyPr wrap="square">
            <a:spAutoFit/>
          </a:bodyPr>
          <a:lstStyle/>
          <a:p>
            <a:r>
              <a:rPr lang="es-MX" b="1" dirty="0" smtClean="0">
                <a:latin typeface="Arial" pitchFamily="34" charset="0"/>
                <a:cs typeface="Arial" pitchFamily="34" charset="0"/>
              </a:rPr>
              <a:t>IDENTIFICACIÓN </a:t>
            </a:r>
            <a:r>
              <a:rPr lang="es-MX" b="1" dirty="0">
                <a:latin typeface="Arial" pitchFamily="34" charset="0"/>
                <a:cs typeface="Arial" pitchFamily="34" charset="0"/>
              </a:rPr>
              <a:t>Y CLASIFICACIÓN DE LAS </a:t>
            </a:r>
            <a:r>
              <a:rPr lang="es-MX" b="1" dirty="0" smtClean="0">
                <a:latin typeface="Arial" pitchFamily="34" charset="0"/>
                <a:cs typeface="Arial" pitchFamily="34" charset="0"/>
              </a:rPr>
              <a:t>VARIABLES.</a:t>
            </a:r>
            <a:r>
              <a:rPr lang="es-PE" dirty="0" smtClean="0">
                <a:latin typeface="Arial" pitchFamily="34" charset="0"/>
                <a:cs typeface="Arial" pitchFamily="34" charset="0"/>
              </a:rPr>
              <a:t>   </a:t>
            </a:r>
          </a:p>
          <a:p>
            <a:pPr lvl="1"/>
            <a:endParaRPr lang="es-MX" b="1" dirty="0" smtClean="0">
              <a:latin typeface="Arial" pitchFamily="34" charset="0"/>
              <a:cs typeface="Arial" pitchFamily="34" charset="0"/>
            </a:endParaRPr>
          </a:p>
          <a:p>
            <a:pPr lvl="1"/>
            <a:r>
              <a:rPr lang="es-MX" b="1" dirty="0" smtClean="0">
                <a:latin typeface="Arial" pitchFamily="34" charset="0"/>
                <a:cs typeface="Arial" pitchFamily="34" charset="0"/>
              </a:rPr>
              <a:t>VARIABLE</a:t>
            </a:r>
            <a:r>
              <a:rPr lang="es-MX" b="1" dirty="0">
                <a:latin typeface="Arial" pitchFamily="34" charset="0"/>
                <a:cs typeface="Arial" pitchFamily="34" charset="0"/>
              </a:rPr>
              <a:t>.-</a:t>
            </a:r>
            <a:endParaRPr lang="es-PE" dirty="0">
              <a:latin typeface="Arial" pitchFamily="34" charset="0"/>
              <a:cs typeface="Arial" pitchFamily="34" charset="0"/>
            </a:endParaRPr>
          </a:p>
          <a:p>
            <a:pPr lvl="2"/>
            <a:r>
              <a:rPr lang="es-MX" b="1" dirty="0" smtClean="0">
                <a:latin typeface="Arial" pitchFamily="34" charset="0"/>
                <a:cs typeface="Arial" pitchFamily="34" charset="0"/>
              </a:rPr>
              <a:t>5.1.1.-  </a:t>
            </a:r>
            <a:r>
              <a:rPr lang="es-MX" b="1" dirty="0">
                <a:latin typeface="Arial" pitchFamily="34" charset="0"/>
                <a:cs typeface="Arial" pitchFamily="34" charset="0"/>
              </a:rPr>
              <a:t>VARIABLE INDEPENDIENTE </a:t>
            </a:r>
            <a:endParaRPr lang="es-PE" dirty="0">
              <a:latin typeface="Arial" pitchFamily="34" charset="0"/>
              <a:cs typeface="Arial" pitchFamily="34" charset="0"/>
            </a:endParaRPr>
          </a:p>
          <a:p>
            <a:pPr lvl="4"/>
            <a:r>
              <a:rPr lang="es-MX" dirty="0">
                <a:latin typeface="Arial" pitchFamily="34" charset="0"/>
                <a:cs typeface="Arial" pitchFamily="34" charset="0"/>
              </a:rPr>
              <a:t>Eutrofización.</a:t>
            </a:r>
            <a:endParaRPr lang="es-PE" dirty="0">
              <a:latin typeface="Arial" pitchFamily="34" charset="0"/>
              <a:cs typeface="Arial" pitchFamily="34" charset="0"/>
            </a:endParaRPr>
          </a:p>
          <a:p>
            <a:pPr lvl="2"/>
            <a:r>
              <a:rPr lang="es-MX" b="1" dirty="0" smtClean="0">
                <a:latin typeface="Arial" pitchFamily="34" charset="0"/>
                <a:cs typeface="Arial" pitchFamily="34" charset="0"/>
              </a:rPr>
              <a:t>5.1.2.-  </a:t>
            </a:r>
            <a:r>
              <a:rPr lang="es-MX" b="1" dirty="0">
                <a:latin typeface="Arial" pitchFamily="34" charset="0"/>
                <a:cs typeface="Arial" pitchFamily="34" charset="0"/>
              </a:rPr>
              <a:t>VARIABLE DEPENDIENTE </a:t>
            </a:r>
            <a:endParaRPr lang="es-PE" dirty="0">
              <a:latin typeface="Arial" pitchFamily="34" charset="0"/>
              <a:cs typeface="Arial" pitchFamily="34" charset="0"/>
            </a:endParaRPr>
          </a:p>
          <a:p>
            <a:pPr lvl="4"/>
            <a:r>
              <a:rPr lang="es-MX" dirty="0">
                <a:latin typeface="Arial" pitchFamily="34" charset="0"/>
                <a:cs typeface="Arial" pitchFamily="34" charset="0"/>
              </a:rPr>
              <a:t>Demanda bioquímica del oxigeno.</a:t>
            </a:r>
            <a:endParaRPr lang="es-PE" dirty="0">
              <a:latin typeface="Arial" pitchFamily="34" charset="0"/>
              <a:cs typeface="Arial" pitchFamily="34" charset="0"/>
            </a:endParaRPr>
          </a:p>
          <a:p>
            <a:endParaRPr lang="es-MX" dirty="0" smtClean="0">
              <a:latin typeface="Arial" pitchFamily="34" charset="0"/>
              <a:cs typeface="Arial" pitchFamily="34" charset="0"/>
            </a:endParaRPr>
          </a:p>
          <a:p>
            <a:r>
              <a:rPr lang="es-MX" b="1" dirty="0" smtClean="0">
                <a:latin typeface="Arial" pitchFamily="34" charset="0"/>
                <a:cs typeface="Arial" pitchFamily="34" charset="0"/>
              </a:rPr>
              <a:t>OPERACIONALIZACION </a:t>
            </a:r>
            <a:r>
              <a:rPr lang="es-MX" b="1" dirty="0">
                <a:latin typeface="Arial" pitchFamily="34" charset="0"/>
                <a:cs typeface="Arial" pitchFamily="34" charset="0"/>
              </a:rPr>
              <a:t>DE HIPÓTESIS, VARIABLES </a:t>
            </a:r>
            <a:r>
              <a:rPr lang="es-MX" b="1" dirty="0" smtClean="0">
                <a:latin typeface="Arial" pitchFamily="34" charset="0"/>
                <a:cs typeface="Arial" pitchFamily="34" charset="0"/>
              </a:rPr>
              <a:t>E INDICADORES</a:t>
            </a:r>
            <a:r>
              <a:rPr lang="es-MX" b="1" dirty="0">
                <a:latin typeface="Arial" pitchFamily="34" charset="0"/>
                <a:cs typeface="Arial" pitchFamily="34" charset="0"/>
              </a:rPr>
              <a:t>.</a:t>
            </a:r>
            <a:endParaRPr lang="es-PE" dirty="0">
              <a:latin typeface="Arial" pitchFamily="34" charset="0"/>
              <a:cs typeface="Arial" pitchFamily="34" charset="0"/>
            </a:endParaRPr>
          </a:p>
          <a:p>
            <a:endParaRPr lang="es-MX" b="1" dirty="0" smtClean="0">
              <a:latin typeface="Arial" pitchFamily="34" charset="0"/>
              <a:cs typeface="Arial" pitchFamily="34" charset="0"/>
            </a:endParaRPr>
          </a:p>
          <a:p>
            <a:pPr lvl="2"/>
            <a:r>
              <a:rPr lang="es-MX" b="1" dirty="0" smtClean="0">
                <a:latin typeface="Arial" pitchFamily="34" charset="0"/>
                <a:cs typeface="Arial" pitchFamily="34" charset="0"/>
              </a:rPr>
              <a:t>5.2.1</a:t>
            </a:r>
            <a:r>
              <a:rPr lang="es-MX" b="1" dirty="0">
                <a:latin typeface="Arial" pitchFamily="34" charset="0"/>
                <a:cs typeface="Arial" pitchFamily="34" charset="0"/>
              </a:rPr>
              <a:t>.-  HIPÓTESIS PRINCIPAL.</a:t>
            </a:r>
            <a:endParaRPr lang="es-PE" dirty="0">
              <a:latin typeface="Arial" pitchFamily="34" charset="0"/>
              <a:cs typeface="Arial" pitchFamily="34" charset="0"/>
            </a:endParaRPr>
          </a:p>
          <a:p>
            <a:pPr lvl="4"/>
            <a:r>
              <a:rPr lang="es-MX" dirty="0">
                <a:latin typeface="Arial" pitchFamily="34" charset="0"/>
                <a:cs typeface="Arial" pitchFamily="34" charset="0"/>
              </a:rPr>
              <a:t>La eutrofización afecta la demanda bioquímica del oxigeno en la microcuenca del rio Mariño.</a:t>
            </a:r>
            <a:endParaRPr lang="es-PE" dirty="0">
              <a:latin typeface="Arial" pitchFamily="34" charset="0"/>
              <a:cs typeface="Arial" pitchFamily="34" charset="0"/>
            </a:endParaRPr>
          </a:p>
          <a:p>
            <a:r>
              <a:rPr lang="es-MX" b="1" dirty="0">
                <a:latin typeface="Arial" pitchFamily="34" charset="0"/>
                <a:cs typeface="Arial" pitchFamily="34" charset="0"/>
              </a:rPr>
              <a:t> </a:t>
            </a:r>
            <a:endParaRPr lang="es-PE" dirty="0">
              <a:latin typeface="Arial" pitchFamily="34" charset="0"/>
              <a:cs typeface="Arial" pitchFamily="34" charset="0"/>
            </a:endParaRPr>
          </a:p>
          <a:p>
            <a:pPr lvl="2"/>
            <a:r>
              <a:rPr lang="es-MX" b="1" dirty="0" smtClean="0">
                <a:latin typeface="Arial" pitchFamily="34" charset="0"/>
                <a:cs typeface="Arial" pitchFamily="34" charset="0"/>
              </a:rPr>
              <a:t>5.2.2.-VARIABLE </a:t>
            </a:r>
            <a:r>
              <a:rPr lang="es-MX" b="1" dirty="0">
                <a:latin typeface="Arial" pitchFamily="34" charset="0"/>
                <a:cs typeface="Arial" pitchFamily="34" charset="0"/>
              </a:rPr>
              <a:t>INDEPENDIENTE </a:t>
            </a:r>
            <a:endParaRPr lang="es-PE" dirty="0">
              <a:latin typeface="Arial" pitchFamily="34" charset="0"/>
              <a:cs typeface="Arial" pitchFamily="34" charset="0"/>
            </a:endParaRPr>
          </a:p>
          <a:p>
            <a:pPr lvl="3"/>
            <a:r>
              <a:rPr lang="es-MX" dirty="0">
                <a:latin typeface="Arial" pitchFamily="34" charset="0"/>
                <a:cs typeface="Arial" pitchFamily="34" charset="0"/>
              </a:rPr>
              <a:t> </a:t>
            </a:r>
            <a:r>
              <a:rPr lang="es-MX" dirty="0" smtClean="0">
                <a:latin typeface="Arial" pitchFamily="34" charset="0"/>
                <a:cs typeface="Arial" pitchFamily="34" charset="0"/>
              </a:rPr>
              <a:t>   Eutrofización </a:t>
            </a:r>
            <a:endParaRPr lang="es-PE" dirty="0">
              <a:latin typeface="Arial" pitchFamily="34" charset="0"/>
              <a:cs typeface="Arial" pitchFamily="34" charset="0"/>
            </a:endParaRPr>
          </a:p>
          <a:p>
            <a:r>
              <a:rPr lang="es-MX" dirty="0">
                <a:latin typeface="Arial" pitchFamily="34" charset="0"/>
                <a:cs typeface="Arial" pitchFamily="34" charset="0"/>
              </a:rPr>
              <a:t> </a:t>
            </a:r>
            <a:endParaRPr lang="es-PE" dirty="0">
              <a:latin typeface="Arial" pitchFamily="34" charset="0"/>
              <a:cs typeface="Arial" pitchFamily="34" charset="0"/>
            </a:endParaRPr>
          </a:p>
          <a:p>
            <a:pPr lvl="2"/>
            <a:r>
              <a:rPr lang="es-MX" b="1" dirty="0" smtClean="0">
                <a:latin typeface="Arial" pitchFamily="34" charset="0"/>
                <a:cs typeface="Arial" pitchFamily="34" charset="0"/>
              </a:rPr>
              <a:t>5.2.3.- VARIABLE </a:t>
            </a:r>
            <a:r>
              <a:rPr lang="es-MX" b="1" dirty="0">
                <a:latin typeface="Arial" pitchFamily="34" charset="0"/>
                <a:cs typeface="Arial" pitchFamily="34" charset="0"/>
              </a:rPr>
              <a:t>DEPENDIENTE </a:t>
            </a:r>
            <a:endParaRPr lang="es-PE" dirty="0">
              <a:latin typeface="Arial" pitchFamily="34" charset="0"/>
              <a:cs typeface="Arial" pitchFamily="34" charset="0"/>
            </a:endParaRPr>
          </a:p>
          <a:p>
            <a:pPr lvl="3"/>
            <a:r>
              <a:rPr lang="es-MX" dirty="0" smtClean="0">
                <a:latin typeface="Arial" pitchFamily="34" charset="0"/>
                <a:cs typeface="Arial" pitchFamily="34" charset="0"/>
              </a:rPr>
              <a:t>     Demanda bioquímica del oxigeno. </a:t>
            </a:r>
            <a:endParaRPr lang="es-PE" dirty="0" smtClean="0">
              <a:latin typeface="Arial" pitchFamily="34" charset="0"/>
              <a:cs typeface="Arial" pitchFamily="34" charset="0"/>
            </a:endParaRPr>
          </a:p>
          <a:p>
            <a:r>
              <a:rPr lang="es-MX" dirty="0"/>
              <a:t> </a:t>
            </a:r>
            <a:endParaRPr lang="es-PE" dirty="0"/>
          </a:p>
        </p:txBody>
      </p:sp>
    </p:spTree>
    <p:extLst>
      <p:ext uri="{BB962C8B-B14F-4D97-AF65-F5344CB8AC3E}">
        <p14:creationId xmlns:p14="http://schemas.microsoft.com/office/powerpoint/2010/main" val="5719339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260648"/>
            <a:ext cx="7848872" cy="5078313"/>
          </a:xfrm>
          <a:prstGeom prst="rect">
            <a:avLst/>
          </a:prstGeom>
        </p:spPr>
        <p:txBody>
          <a:bodyPr wrap="square">
            <a:spAutoFit/>
          </a:bodyPr>
          <a:lstStyle/>
          <a:p>
            <a:r>
              <a:rPr lang="es-MX" b="1" dirty="0" smtClean="0">
                <a:latin typeface="Arial" pitchFamily="34" charset="0"/>
                <a:cs typeface="Arial" pitchFamily="34" charset="0"/>
              </a:rPr>
              <a:t>HIPÓTESIS ESPECÍFICAS</a:t>
            </a:r>
            <a:endParaRPr lang="es-PE" dirty="0" smtClean="0">
              <a:latin typeface="Arial" pitchFamily="34" charset="0"/>
              <a:cs typeface="Arial" pitchFamily="34" charset="0"/>
            </a:endParaRPr>
          </a:p>
          <a:p>
            <a:pPr lvl="1"/>
            <a:r>
              <a:rPr lang="es-MX" b="1" dirty="0" smtClean="0">
                <a:latin typeface="Arial" pitchFamily="34" charset="0"/>
                <a:cs typeface="Arial" pitchFamily="34" charset="0"/>
              </a:rPr>
              <a:t>5.1.- PRIMERA HIPÓTESIS</a:t>
            </a:r>
            <a:endParaRPr lang="es-PE" dirty="0" smtClean="0">
              <a:latin typeface="Arial" pitchFamily="34" charset="0"/>
              <a:cs typeface="Arial" pitchFamily="34" charset="0"/>
            </a:endParaRPr>
          </a:p>
          <a:p>
            <a:r>
              <a:rPr lang="es-MX" b="1" dirty="0" smtClean="0">
                <a:latin typeface="Arial" pitchFamily="34" charset="0"/>
                <a:cs typeface="Arial" pitchFamily="34" charset="0"/>
              </a:rPr>
              <a:t>              5.1.1.- VARIABLE INDEPENDIENTE </a:t>
            </a:r>
            <a:endParaRPr lang="es-PE" dirty="0" smtClean="0">
              <a:latin typeface="Arial" pitchFamily="34" charset="0"/>
              <a:cs typeface="Arial" pitchFamily="34" charset="0"/>
            </a:endParaRPr>
          </a:p>
          <a:p>
            <a:pPr lvl="4"/>
            <a:r>
              <a:rPr lang="es-MX" dirty="0" smtClean="0">
                <a:latin typeface="Arial" pitchFamily="34" charset="0"/>
                <a:cs typeface="Arial" pitchFamily="34" charset="0"/>
              </a:rPr>
              <a:t>Eutrofización por  vertido de residuos sólidos orgánicos. </a:t>
            </a:r>
            <a:endParaRPr lang="es-PE" dirty="0">
              <a:latin typeface="Arial" pitchFamily="34" charset="0"/>
              <a:cs typeface="Arial" pitchFamily="34" charset="0"/>
            </a:endParaRPr>
          </a:p>
          <a:p>
            <a:pPr lvl="2"/>
            <a:r>
              <a:rPr lang="es-MX" b="1" dirty="0" smtClean="0">
                <a:latin typeface="Arial" pitchFamily="34" charset="0"/>
                <a:cs typeface="Arial" pitchFamily="34" charset="0"/>
              </a:rPr>
              <a:t>5.1.2.- VARIABLE </a:t>
            </a:r>
            <a:r>
              <a:rPr lang="es-MX" b="1" dirty="0">
                <a:latin typeface="Arial" pitchFamily="34" charset="0"/>
                <a:cs typeface="Arial" pitchFamily="34" charset="0"/>
              </a:rPr>
              <a:t>DEPENDIENTE </a:t>
            </a:r>
            <a:endParaRPr lang="es-PE" dirty="0">
              <a:latin typeface="Arial" pitchFamily="34" charset="0"/>
              <a:cs typeface="Arial" pitchFamily="34" charset="0"/>
            </a:endParaRPr>
          </a:p>
          <a:p>
            <a:r>
              <a:rPr lang="es-MX" dirty="0">
                <a:latin typeface="Arial" pitchFamily="34" charset="0"/>
                <a:cs typeface="Arial" pitchFamily="34" charset="0"/>
              </a:rPr>
              <a:t>                               </a:t>
            </a:r>
            <a:r>
              <a:rPr lang="es-MX" dirty="0" smtClean="0">
                <a:latin typeface="Arial" pitchFamily="34" charset="0"/>
                <a:cs typeface="Arial" pitchFamily="34" charset="0"/>
              </a:rPr>
              <a:t>Demanda </a:t>
            </a:r>
            <a:r>
              <a:rPr lang="es-MX" dirty="0">
                <a:latin typeface="Arial" pitchFamily="34" charset="0"/>
                <a:cs typeface="Arial" pitchFamily="34" charset="0"/>
              </a:rPr>
              <a:t>Bioquímica del </a:t>
            </a:r>
            <a:r>
              <a:rPr lang="es-MX" dirty="0" smtClean="0">
                <a:latin typeface="Arial" pitchFamily="34" charset="0"/>
                <a:cs typeface="Arial" pitchFamily="34" charset="0"/>
              </a:rPr>
              <a:t>Oxigeno</a:t>
            </a:r>
            <a:endParaRPr lang="es-PE" dirty="0">
              <a:latin typeface="Arial" pitchFamily="34" charset="0"/>
              <a:cs typeface="Arial" pitchFamily="34" charset="0"/>
            </a:endParaRPr>
          </a:p>
          <a:p>
            <a:r>
              <a:rPr lang="es-MX" dirty="0">
                <a:latin typeface="Arial" pitchFamily="34" charset="0"/>
                <a:cs typeface="Arial" pitchFamily="34" charset="0"/>
              </a:rPr>
              <a:t> </a:t>
            </a:r>
            <a:endParaRPr lang="es-PE" dirty="0">
              <a:latin typeface="Arial" pitchFamily="34" charset="0"/>
              <a:cs typeface="Arial" pitchFamily="34" charset="0"/>
            </a:endParaRPr>
          </a:p>
          <a:p>
            <a:pPr lvl="1"/>
            <a:r>
              <a:rPr lang="es-MX" b="1" dirty="0" smtClean="0">
                <a:latin typeface="Arial" pitchFamily="34" charset="0"/>
                <a:cs typeface="Arial" pitchFamily="34" charset="0"/>
              </a:rPr>
              <a:t>5.2.- SEGUNDA </a:t>
            </a:r>
            <a:r>
              <a:rPr lang="es-MX" b="1" dirty="0">
                <a:latin typeface="Arial" pitchFamily="34" charset="0"/>
                <a:cs typeface="Arial" pitchFamily="34" charset="0"/>
              </a:rPr>
              <a:t>HIPÓTESIS</a:t>
            </a:r>
            <a:endParaRPr lang="es-PE" dirty="0">
              <a:latin typeface="Arial" pitchFamily="34" charset="0"/>
              <a:cs typeface="Arial" pitchFamily="34" charset="0"/>
            </a:endParaRPr>
          </a:p>
          <a:p>
            <a:r>
              <a:rPr lang="es-MX" b="1" dirty="0">
                <a:latin typeface="Arial" pitchFamily="34" charset="0"/>
                <a:cs typeface="Arial" pitchFamily="34" charset="0"/>
              </a:rPr>
              <a:t>                    </a:t>
            </a:r>
            <a:r>
              <a:rPr lang="es-MX" b="1" dirty="0" smtClean="0">
                <a:latin typeface="Arial" pitchFamily="34" charset="0"/>
                <a:cs typeface="Arial" pitchFamily="34" charset="0"/>
              </a:rPr>
              <a:t>5.2.1.- VARIABLE </a:t>
            </a:r>
            <a:r>
              <a:rPr lang="es-MX" b="1" dirty="0">
                <a:latin typeface="Arial" pitchFamily="34" charset="0"/>
                <a:cs typeface="Arial" pitchFamily="34" charset="0"/>
              </a:rPr>
              <a:t>INDEPENDIENTE </a:t>
            </a:r>
            <a:endParaRPr lang="es-PE" dirty="0" smtClean="0">
              <a:latin typeface="Arial" pitchFamily="34" charset="0"/>
              <a:cs typeface="Arial" pitchFamily="34" charset="0"/>
            </a:endParaRPr>
          </a:p>
          <a:p>
            <a:pPr lvl="4"/>
            <a:r>
              <a:rPr lang="es-MX" dirty="0" smtClean="0">
                <a:latin typeface="Arial" pitchFamily="34" charset="0"/>
                <a:cs typeface="Arial" pitchFamily="34" charset="0"/>
              </a:rPr>
              <a:t>    Eutrofización </a:t>
            </a:r>
            <a:r>
              <a:rPr lang="es-MX" dirty="0">
                <a:latin typeface="Arial" pitchFamily="34" charset="0"/>
                <a:cs typeface="Arial" pitchFamily="34" charset="0"/>
              </a:rPr>
              <a:t>por residuos de agroquímicos. </a:t>
            </a:r>
            <a:endParaRPr lang="es-PE" dirty="0">
              <a:latin typeface="Arial" pitchFamily="34" charset="0"/>
              <a:cs typeface="Arial" pitchFamily="34" charset="0"/>
            </a:endParaRPr>
          </a:p>
          <a:p>
            <a:pPr lvl="3"/>
            <a:r>
              <a:rPr lang="es-MX" b="1" dirty="0" smtClean="0">
                <a:latin typeface="Arial" pitchFamily="34" charset="0"/>
                <a:cs typeface="Arial" pitchFamily="34" charset="0"/>
              </a:rPr>
              <a:t>5.2.2.- VARIABLE </a:t>
            </a:r>
            <a:r>
              <a:rPr lang="es-MX" b="1" dirty="0">
                <a:latin typeface="Arial" pitchFamily="34" charset="0"/>
                <a:cs typeface="Arial" pitchFamily="34" charset="0"/>
              </a:rPr>
              <a:t>DEPENDIENTE </a:t>
            </a:r>
          </a:p>
          <a:p>
            <a:pPr lvl="4"/>
            <a:r>
              <a:rPr lang="es-MX" dirty="0" smtClean="0">
                <a:latin typeface="Arial" pitchFamily="34" charset="0"/>
                <a:cs typeface="Arial" pitchFamily="34" charset="0"/>
              </a:rPr>
              <a:t>     Demanda </a:t>
            </a:r>
            <a:r>
              <a:rPr lang="es-MX" dirty="0">
                <a:latin typeface="Arial" pitchFamily="34" charset="0"/>
                <a:cs typeface="Arial" pitchFamily="34" charset="0"/>
              </a:rPr>
              <a:t>Bioquímica del Oxigeno</a:t>
            </a:r>
            <a:endParaRPr lang="es-PE" dirty="0">
              <a:latin typeface="Arial" pitchFamily="34" charset="0"/>
              <a:cs typeface="Arial" pitchFamily="34" charset="0"/>
            </a:endParaRPr>
          </a:p>
          <a:p>
            <a:r>
              <a:rPr lang="es-MX" b="1" dirty="0">
                <a:latin typeface="Arial" pitchFamily="34" charset="0"/>
                <a:cs typeface="Arial" pitchFamily="34" charset="0"/>
              </a:rPr>
              <a:t> </a:t>
            </a:r>
            <a:endParaRPr lang="es-PE" dirty="0">
              <a:latin typeface="Arial" pitchFamily="34" charset="0"/>
              <a:cs typeface="Arial" pitchFamily="34" charset="0"/>
            </a:endParaRPr>
          </a:p>
          <a:p>
            <a:pPr lvl="1"/>
            <a:r>
              <a:rPr lang="es-MX" b="1" dirty="0" smtClean="0">
                <a:latin typeface="Arial" pitchFamily="34" charset="0"/>
                <a:cs typeface="Arial" pitchFamily="34" charset="0"/>
              </a:rPr>
              <a:t>5.3.- TERCERA </a:t>
            </a:r>
            <a:r>
              <a:rPr lang="es-MX" b="1" dirty="0">
                <a:latin typeface="Arial" pitchFamily="34" charset="0"/>
                <a:cs typeface="Arial" pitchFamily="34" charset="0"/>
              </a:rPr>
              <a:t>HIPÓTESIS</a:t>
            </a:r>
            <a:endParaRPr lang="es-PE" dirty="0">
              <a:latin typeface="Arial" pitchFamily="34" charset="0"/>
              <a:cs typeface="Arial" pitchFamily="34" charset="0"/>
            </a:endParaRPr>
          </a:p>
          <a:p>
            <a:r>
              <a:rPr lang="es-MX" b="1" dirty="0">
                <a:latin typeface="Arial" pitchFamily="34" charset="0"/>
                <a:cs typeface="Arial" pitchFamily="34" charset="0"/>
              </a:rPr>
              <a:t>                    </a:t>
            </a:r>
            <a:r>
              <a:rPr lang="es-MX" b="1" dirty="0" smtClean="0">
                <a:latin typeface="Arial" pitchFamily="34" charset="0"/>
                <a:cs typeface="Arial" pitchFamily="34" charset="0"/>
              </a:rPr>
              <a:t>5.3.1.-VARIABLE </a:t>
            </a:r>
            <a:r>
              <a:rPr lang="es-MX" b="1" dirty="0">
                <a:latin typeface="Arial" pitchFamily="34" charset="0"/>
                <a:cs typeface="Arial" pitchFamily="34" charset="0"/>
              </a:rPr>
              <a:t>INDEPENDIENTE  </a:t>
            </a:r>
          </a:p>
          <a:p>
            <a:pPr lvl="4"/>
            <a:r>
              <a:rPr lang="es-MX" dirty="0" smtClean="0">
                <a:latin typeface="Arial" pitchFamily="34" charset="0"/>
                <a:cs typeface="Arial" pitchFamily="34" charset="0"/>
              </a:rPr>
              <a:t>   Eutrofización </a:t>
            </a:r>
            <a:r>
              <a:rPr lang="es-MX" dirty="0">
                <a:latin typeface="Arial" pitchFamily="34" charset="0"/>
                <a:cs typeface="Arial" pitchFamily="34" charset="0"/>
              </a:rPr>
              <a:t>por uso de Detergentes con fosfatos. </a:t>
            </a:r>
            <a:endParaRPr lang="es-PE" dirty="0">
              <a:latin typeface="Arial" pitchFamily="34" charset="0"/>
              <a:cs typeface="Arial" pitchFamily="34" charset="0"/>
            </a:endParaRPr>
          </a:p>
          <a:p>
            <a:pPr lvl="3"/>
            <a:r>
              <a:rPr lang="es-MX" b="1" dirty="0" smtClean="0">
                <a:latin typeface="Arial" pitchFamily="34" charset="0"/>
                <a:cs typeface="Arial" pitchFamily="34" charset="0"/>
              </a:rPr>
              <a:t>5.3.2.- VARIABLE </a:t>
            </a:r>
            <a:r>
              <a:rPr lang="es-MX" b="1" dirty="0">
                <a:latin typeface="Arial" pitchFamily="34" charset="0"/>
                <a:cs typeface="Arial" pitchFamily="34" charset="0"/>
              </a:rPr>
              <a:t>DEPENDIENTE </a:t>
            </a:r>
          </a:p>
          <a:p>
            <a:pPr lvl="4"/>
            <a:r>
              <a:rPr lang="es-MX" dirty="0" smtClean="0">
                <a:latin typeface="Arial" pitchFamily="34" charset="0"/>
                <a:cs typeface="Arial" pitchFamily="34" charset="0"/>
              </a:rPr>
              <a:t>     Demanda bioquímica del oxigeno </a:t>
            </a:r>
            <a:endParaRPr lang="es-PE" dirty="0">
              <a:latin typeface="Arial" pitchFamily="34" charset="0"/>
              <a:cs typeface="Arial" pitchFamily="34" charset="0"/>
            </a:endParaRPr>
          </a:p>
        </p:txBody>
      </p:sp>
    </p:spTree>
    <p:extLst>
      <p:ext uri="{BB962C8B-B14F-4D97-AF65-F5344CB8AC3E}">
        <p14:creationId xmlns:p14="http://schemas.microsoft.com/office/powerpoint/2010/main" val="42254591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91643" y="-32111"/>
            <a:ext cx="7467600" cy="1143000"/>
          </a:xfrm>
        </p:spPr>
        <p:txBody>
          <a:bodyPr>
            <a:normAutofit/>
          </a:bodyPr>
          <a:lstStyle/>
          <a:p>
            <a:r>
              <a:rPr lang="es-PE" sz="2800" b="1" dirty="0" smtClean="0">
                <a:solidFill>
                  <a:schemeClr val="tx1"/>
                </a:solidFill>
                <a:latin typeface="Arial" pitchFamily="34" charset="0"/>
                <a:cs typeface="Arial" pitchFamily="34" charset="0"/>
              </a:rPr>
              <a:t>conclusión</a:t>
            </a:r>
            <a:endParaRPr lang="es-PE" sz="2800" b="1" dirty="0">
              <a:solidFill>
                <a:schemeClr val="tx1"/>
              </a:solidFill>
              <a:latin typeface="Arial" pitchFamily="34" charset="0"/>
              <a:cs typeface="Arial" pitchFamily="34" charset="0"/>
            </a:endParaRPr>
          </a:p>
        </p:txBody>
      </p:sp>
      <p:sp>
        <p:nvSpPr>
          <p:cNvPr id="3" name="2 Rectángulo"/>
          <p:cNvSpPr/>
          <p:nvPr/>
        </p:nvSpPr>
        <p:spPr>
          <a:xfrm>
            <a:off x="328999" y="1124744"/>
            <a:ext cx="7992888" cy="5355312"/>
          </a:xfrm>
          <a:prstGeom prst="rect">
            <a:avLst/>
          </a:prstGeom>
        </p:spPr>
        <p:txBody>
          <a:bodyPr wrap="square">
            <a:spAutoFit/>
          </a:bodyPr>
          <a:lstStyle/>
          <a:p>
            <a:r>
              <a:rPr lang="es-PE" dirty="0" smtClean="0">
                <a:latin typeface="Arial" pitchFamily="34" charset="0"/>
                <a:cs typeface="Arial" pitchFamily="34" charset="0"/>
              </a:rPr>
              <a:t>La eutrofización y la demanda bioquímica del oxigeno se </a:t>
            </a:r>
            <a:r>
              <a:rPr lang="es-PE" dirty="0">
                <a:latin typeface="Arial" pitchFamily="34" charset="0"/>
                <a:cs typeface="Arial" pitchFamily="34" charset="0"/>
              </a:rPr>
              <a:t>ha convertido </a:t>
            </a:r>
            <a:r>
              <a:rPr lang="es-PE" dirty="0" smtClean="0">
                <a:latin typeface="Arial" pitchFamily="34" charset="0"/>
                <a:cs typeface="Arial" pitchFamily="34" charset="0"/>
              </a:rPr>
              <a:t>en uno </a:t>
            </a:r>
            <a:r>
              <a:rPr lang="es-PE" dirty="0">
                <a:latin typeface="Arial" pitchFamily="34" charset="0"/>
                <a:cs typeface="Arial" pitchFamily="34" charset="0"/>
              </a:rPr>
              <a:t>de los principales factores </a:t>
            </a:r>
            <a:r>
              <a:rPr lang="es-PE" dirty="0" smtClean="0">
                <a:latin typeface="Arial" pitchFamily="34" charset="0"/>
                <a:cs typeface="Arial" pitchFamily="34" charset="0"/>
              </a:rPr>
              <a:t>de contaminación </a:t>
            </a:r>
            <a:r>
              <a:rPr lang="es-PE" dirty="0">
                <a:latin typeface="Arial" pitchFamily="34" charset="0"/>
                <a:cs typeface="Arial" pitchFamily="34" charset="0"/>
              </a:rPr>
              <a:t>ambiental, lo que </a:t>
            </a:r>
            <a:r>
              <a:rPr lang="es-PE" dirty="0" smtClean="0">
                <a:latin typeface="Arial" pitchFamily="34" charset="0"/>
                <a:cs typeface="Arial" pitchFamily="34" charset="0"/>
              </a:rPr>
              <a:t>viene afectando </a:t>
            </a:r>
            <a:r>
              <a:rPr lang="es-PE" dirty="0">
                <a:latin typeface="Arial" pitchFamily="34" charset="0"/>
                <a:cs typeface="Arial" pitchFamily="34" charset="0"/>
              </a:rPr>
              <a:t>a gran parte </a:t>
            </a:r>
            <a:r>
              <a:rPr lang="es-PE" dirty="0" smtClean="0">
                <a:latin typeface="Arial" pitchFamily="34" charset="0"/>
                <a:cs typeface="Arial" pitchFamily="34" charset="0"/>
              </a:rPr>
              <a:t>de ecosistemas </a:t>
            </a:r>
            <a:r>
              <a:rPr lang="es-PE" dirty="0">
                <a:latin typeface="Arial" pitchFamily="34" charset="0"/>
                <a:cs typeface="Arial" pitchFamily="34" charset="0"/>
              </a:rPr>
              <a:t>acuáticos</a:t>
            </a:r>
            <a:r>
              <a:rPr lang="es-PE" dirty="0" smtClean="0">
                <a:latin typeface="Arial" pitchFamily="34" charset="0"/>
                <a:cs typeface="Arial" pitchFamily="34" charset="0"/>
              </a:rPr>
              <a:t>. </a:t>
            </a:r>
            <a:r>
              <a:rPr lang="es-PE" dirty="0">
                <a:latin typeface="Arial" pitchFamily="34" charset="0"/>
                <a:cs typeface="Arial" pitchFamily="34" charset="0"/>
              </a:rPr>
              <a:t> </a:t>
            </a:r>
            <a:endParaRPr lang="es-PE" dirty="0" smtClean="0">
              <a:latin typeface="Arial" pitchFamily="34" charset="0"/>
              <a:cs typeface="Arial" pitchFamily="34" charset="0"/>
            </a:endParaRPr>
          </a:p>
          <a:p>
            <a:r>
              <a:rPr lang="es-PE" dirty="0" smtClean="0">
                <a:latin typeface="Arial" pitchFamily="34" charset="0"/>
                <a:cs typeface="Arial" pitchFamily="34" charset="0"/>
              </a:rPr>
              <a:t>La </a:t>
            </a:r>
            <a:r>
              <a:rPr lang="es-PE" dirty="0">
                <a:latin typeface="Arial" pitchFamily="34" charset="0"/>
                <a:cs typeface="Arial" pitchFamily="34" charset="0"/>
              </a:rPr>
              <a:t>contaminación de los lagos acelera la parcial o total desaparición </a:t>
            </a:r>
            <a:r>
              <a:rPr lang="es-PE" dirty="0" smtClean="0">
                <a:latin typeface="Arial" pitchFamily="34" charset="0"/>
                <a:cs typeface="Arial" pitchFamily="34" charset="0"/>
              </a:rPr>
              <a:t>de especies </a:t>
            </a:r>
            <a:r>
              <a:rPr lang="es-PE" dirty="0">
                <a:latin typeface="Arial" pitchFamily="34" charset="0"/>
                <a:cs typeface="Arial" pitchFamily="34" charset="0"/>
              </a:rPr>
              <a:t>de los diferentes sistemas acuáticos, a más de </a:t>
            </a:r>
            <a:r>
              <a:rPr lang="es-PE" dirty="0" smtClean="0">
                <a:latin typeface="Arial" pitchFamily="34" charset="0"/>
                <a:cs typeface="Arial" pitchFamily="34" charset="0"/>
              </a:rPr>
              <a:t>las múltiples actividades </a:t>
            </a:r>
            <a:r>
              <a:rPr lang="es-PE" dirty="0">
                <a:latin typeface="Arial" pitchFamily="34" charset="0"/>
                <a:cs typeface="Arial" pitchFamily="34" charset="0"/>
              </a:rPr>
              <a:t>que se desarrollan en su entorno</a:t>
            </a:r>
            <a:r>
              <a:rPr lang="es-PE" dirty="0" smtClean="0">
                <a:latin typeface="Arial" pitchFamily="34" charset="0"/>
                <a:cs typeface="Arial" pitchFamily="34" charset="0"/>
              </a:rPr>
              <a:t>.</a:t>
            </a:r>
          </a:p>
          <a:p>
            <a:r>
              <a:rPr lang="es-PE" dirty="0" smtClean="0">
                <a:latin typeface="Arial" pitchFamily="34" charset="0"/>
                <a:cs typeface="Arial" pitchFamily="34" charset="0"/>
              </a:rPr>
              <a:t>Las </a:t>
            </a:r>
            <a:r>
              <a:rPr lang="es-PE" dirty="0">
                <a:latin typeface="Arial" pitchFamily="34" charset="0"/>
                <a:cs typeface="Arial" pitchFamily="34" charset="0"/>
              </a:rPr>
              <a:t>causas naturales y </a:t>
            </a:r>
            <a:r>
              <a:rPr lang="es-PE" dirty="0" smtClean="0">
                <a:latin typeface="Arial" pitchFamily="34" charset="0"/>
                <a:cs typeface="Arial" pitchFamily="34" charset="0"/>
              </a:rPr>
              <a:t>antropogénico </a:t>
            </a:r>
            <a:r>
              <a:rPr lang="es-PE" dirty="0">
                <a:latin typeface="Arial" pitchFamily="34" charset="0"/>
                <a:cs typeface="Arial" pitchFamily="34" charset="0"/>
              </a:rPr>
              <a:t>de la </a:t>
            </a:r>
            <a:r>
              <a:rPr lang="es-PE" dirty="0" smtClean="0">
                <a:latin typeface="Arial" pitchFamily="34" charset="0"/>
                <a:cs typeface="Arial" pitchFamily="34" charset="0"/>
              </a:rPr>
              <a:t>eutrofización y la demanda bioquímica del oxigeno se </a:t>
            </a:r>
            <a:r>
              <a:rPr lang="es-PE" dirty="0">
                <a:latin typeface="Arial" pitchFamily="34" charset="0"/>
                <a:cs typeface="Arial" pitchFamily="34" charset="0"/>
              </a:rPr>
              <a:t>convierten a </a:t>
            </a:r>
            <a:r>
              <a:rPr lang="es-PE" dirty="0" smtClean="0">
                <a:latin typeface="Arial" pitchFamily="34" charset="0"/>
                <a:cs typeface="Arial" pitchFamily="34" charset="0"/>
              </a:rPr>
              <a:t>un medio </a:t>
            </a:r>
            <a:r>
              <a:rPr lang="es-PE" dirty="0">
                <a:latin typeface="Arial" pitchFamily="34" charset="0"/>
                <a:cs typeface="Arial" pitchFamily="34" charset="0"/>
              </a:rPr>
              <a:t>acuático en una zona deteriorada, ocasionando un </a:t>
            </a:r>
            <a:r>
              <a:rPr lang="es-PE" dirty="0" smtClean="0">
                <a:latin typeface="Arial" pitchFamily="34" charset="0"/>
                <a:cs typeface="Arial" pitchFamily="34" charset="0"/>
              </a:rPr>
              <a:t>desequilibrio ecológico </a:t>
            </a:r>
            <a:r>
              <a:rPr lang="es-PE" dirty="0">
                <a:latin typeface="Arial" pitchFamily="34" charset="0"/>
                <a:cs typeface="Arial" pitchFamily="34" charset="0"/>
              </a:rPr>
              <a:t>en el ambiente, con efectos que en diversos casos pueden </a:t>
            </a:r>
            <a:r>
              <a:rPr lang="es-PE" dirty="0" smtClean="0">
                <a:latin typeface="Arial" pitchFamily="34" charset="0"/>
                <a:cs typeface="Arial" pitchFamily="34" charset="0"/>
              </a:rPr>
              <a:t>ser irreversibles.</a:t>
            </a:r>
          </a:p>
          <a:p>
            <a:r>
              <a:rPr lang="es-PE" dirty="0" smtClean="0">
                <a:latin typeface="Arial" pitchFamily="34" charset="0"/>
                <a:cs typeface="Arial" pitchFamily="34" charset="0"/>
              </a:rPr>
              <a:t>Las </a:t>
            </a:r>
            <a:r>
              <a:rPr lang="es-PE" dirty="0">
                <a:latin typeface="Arial" pitchFamily="34" charset="0"/>
                <a:cs typeface="Arial" pitchFamily="34" charset="0"/>
              </a:rPr>
              <a:t>medidas de prevención son indispensables para evitar los </a:t>
            </a:r>
            <a:r>
              <a:rPr lang="es-PE" dirty="0" smtClean="0">
                <a:latin typeface="Arial" pitchFamily="34" charset="0"/>
                <a:cs typeface="Arial" pitchFamily="34" charset="0"/>
              </a:rPr>
              <a:t>fenómenos de </a:t>
            </a:r>
            <a:r>
              <a:rPr lang="es-PE" dirty="0">
                <a:latin typeface="Arial" pitchFamily="34" charset="0"/>
                <a:cs typeface="Arial" pitchFamily="34" charset="0"/>
              </a:rPr>
              <a:t>la </a:t>
            </a:r>
            <a:r>
              <a:rPr lang="es-PE" dirty="0" smtClean="0">
                <a:latin typeface="Arial" pitchFamily="34" charset="0"/>
                <a:cs typeface="Arial" pitchFamily="34" charset="0"/>
              </a:rPr>
              <a:t>eutrofización y la demanda bioquímica del oxigeno </a:t>
            </a:r>
            <a:r>
              <a:rPr lang="es-PE" dirty="0">
                <a:latin typeface="Arial" pitchFamily="34" charset="0"/>
                <a:cs typeface="Arial" pitchFamily="34" charset="0"/>
              </a:rPr>
              <a:t>que ponen en riesgo la integridad de nuestro </a:t>
            </a:r>
            <a:r>
              <a:rPr lang="es-PE" dirty="0" smtClean="0">
                <a:latin typeface="Arial" pitchFamily="34" charset="0"/>
                <a:cs typeface="Arial" pitchFamily="34" charset="0"/>
              </a:rPr>
              <a:t>entorno natural</a:t>
            </a:r>
            <a:r>
              <a:rPr lang="es-PE" dirty="0">
                <a:latin typeface="Arial" pitchFamily="34" charset="0"/>
                <a:cs typeface="Arial" pitchFamily="34" charset="0"/>
              </a:rPr>
              <a:t>.</a:t>
            </a:r>
          </a:p>
          <a:p>
            <a:r>
              <a:rPr lang="es-PE" dirty="0" smtClean="0">
                <a:latin typeface="Arial" pitchFamily="34" charset="0"/>
                <a:cs typeface="Arial" pitchFamily="34" charset="0"/>
              </a:rPr>
              <a:t>El </a:t>
            </a:r>
            <a:r>
              <a:rPr lang="es-PE" dirty="0">
                <a:latin typeface="Arial" pitchFamily="34" charset="0"/>
                <a:cs typeface="Arial" pitchFamily="34" charset="0"/>
              </a:rPr>
              <a:t>proceso contaminante de </a:t>
            </a:r>
            <a:r>
              <a:rPr lang="es-PE" dirty="0" smtClean="0">
                <a:latin typeface="Arial" pitchFamily="34" charset="0"/>
                <a:cs typeface="Arial" pitchFamily="34" charset="0"/>
              </a:rPr>
              <a:t>eutrofización</a:t>
            </a:r>
            <a:r>
              <a:rPr lang="es-PE" dirty="0">
                <a:latin typeface="Arial" pitchFamily="34" charset="0"/>
                <a:cs typeface="Arial" pitchFamily="34" charset="0"/>
              </a:rPr>
              <a:t> y la demanda bioquímica del oxigeno</a:t>
            </a:r>
            <a:r>
              <a:rPr lang="es-PE" dirty="0" smtClean="0">
                <a:latin typeface="Arial" pitchFamily="34" charset="0"/>
                <a:cs typeface="Arial" pitchFamily="34" charset="0"/>
              </a:rPr>
              <a:t> </a:t>
            </a:r>
            <a:r>
              <a:rPr lang="es-PE" dirty="0">
                <a:latin typeface="Arial" pitchFamily="34" charset="0"/>
                <a:cs typeface="Arial" pitchFamily="34" charset="0"/>
              </a:rPr>
              <a:t>acarrea efectos </a:t>
            </a:r>
            <a:r>
              <a:rPr lang="es-PE" dirty="0" smtClean="0">
                <a:latin typeface="Arial" pitchFamily="34" charset="0"/>
                <a:cs typeface="Arial" pitchFamily="34" charset="0"/>
              </a:rPr>
              <a:t>perjudiciales para </a:t>
            </a:r>
            <a:r>
              <a:rPr lang="es-PE" dirty="0">
                <a:latin typeface="Arial" pitchFamily="34" charset="0"/>
                <a:cs typeface="Arial" pitchFamily="34" charset="0"/>
              </a:rPr>
              <a:t>la salud de la población que se encuentra en contacto con </a:t>
            </a:r>
            <a:r>
              <a:rPr lang="es-PE" dirty="0" smtClean="0">
                <a:latin typeface="Arial" pitchFamily="34" charset="0"/>
                <a:cs typeface="Arial" pitchFamily="34" charset="0"/>
              </a:rPr>
              <a:t>los ecosistemas </a:t>
            </a:r>
            <a:r>
              <a:rPr lang="es-PE" dirty="0">
                <a:latin typeface="Arial" pitchFamily="34" charset="0"/>
                <a:cs typeface="Arial" pitchFamily="34" charset="0"/>
              </a:rPr>
              <a:t>acuáticos.</a:t>
            </a:r>
          </a:p>
          <a:p>
            <a:r>
              <a:rPr lang="es-PE" dirty="0" smtClean="0">
                <a:latin typeface="Arial" pitchFamily="34" charset="0"/>
                <a:cs typeface="Arial" pitchFamily="34" charset="0"/>
              </a:rPr>
              <a:t>Cuidar </a:t>
            </a:r>
            <a:r>
              <a:rPr lang="es-PE" dirty="0">
                <a:latin typeface="Arial" pitchFamily="34" charset="0"/>
                <a:cs typeface="Arial" pitchFamily="34" charset="0"/>
              </a:rPr>
              <a:t>del medio natural es una forma de preservar la vida de </a:t>
            </a:r>
            <a:r>
              <a:rPr lang="es-PE" dirty="0" smtClean="0">
                <a:latin typeface="Arial" pitchFamily="34" charset="0"/>
                <a:cs typeface="Arial" pitchFamily="34" charset="0"/>
              </a:rPr>
              <a:t>las actuales </a:t>
            </a:r>
            <a:r>
              <a:rPr lang="es-PE" dirty="0">
                <a:latin typeface="Arial" pitchFamily="34" charset="0"/>
                <a:cs typeface="Arial" pitchFamily="34" charset="0"/>
              </a:rPr>
              <a:t>y futuras generaciones.</a:t>
            </a:r>
          </a:p>
          <a:p>
            <a:r>
              <a:rPr lang="es-PE" dirty="0"/>
              <a:t> </a:t>
            </a:r>
          </a:p>
        </p:txBody>
      </p:sp>
    </p:spTree>
    <p:extLst>
      <p:ext uri="{BB962C8B-B14F-4D97-AF65-F5344CB8AC3E}">
        <p14:creationId xmlns:p14="http://schemas.microsoft.com/office/powerpoint/2010/main" val="95118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67544" y="548680"/>
            <a:ext cx="8208912" cy="5139869"/>
          </a:xfrm>
          <a:prstGeom prst="rect">
            <a:avLst/>
          </a:prstGeom>
        </p:spPr>
        <p:txBody>
          <a:bodyPr wrap="square">
            <a:spAutoFit/>
          </a:bodyPr>
          <a:lstStyle/>
          <a:p>
            <a:pPr algn="ctr"/>
            <a:r>
              <a:rPr lang="es-PE" b="1" dirty="0" smtClean="0">
                <a:latin typeface="Arial" pitchFamily="34" charset="0"/>
                <a:cs typeface="Arial" pitchFamily="34" charset="0"/>
              </a:rPr>
              <a:t>INTRODUCCIÓN:</a:t>
            </a:r>
            <a:endParaRPr lang="es-PE" dirty="0" smtClean="0">
              <a:latin typeface="Arial" pitchFamily="34" charset="0"/>
              <a:cs typeface="Arial" pitchFamily="34" charset="0"/>
            </a:endParaRPr>
          </a:p>
          <a:p>
            <a:r>
              <a:rPr lang="es-PE" b="1" dirty="0">
                <a:latin typeface="Arial" pitchFamily="34" charset="0"/>
                <a:cs typeface="Arial" pitchFamily="34" charset="0"/>
              </a:rPr>
              <a:t> </a:t>
            </a:r>
            <a:endParaRPr lang="es-PE" dirty="0">
              <a:latin typeface="Arial" pitchFamily="34" charset="0"/>
              <a:cs typeface="Arial" pitchFamily="34" charset="0"/>
            </a:endParaRPr>
          </a:p>
          <a:p>
            <a:r>
              <a:rPr lang="es-PE" sz="1600" dirty="0">
                <a:latin typeface="Arial" pitchFamily="34" charset="0"/>
                <a:cs typeface="Arial" pitchFamily="34" charset="0"/>
              </a:rPr>
              <a:t>En esta oportunidad los alumnos de la carrera profesional de ing. Ambiental y Recursos Naturales, en la asignatura de </a:t>
            </a:r>
            <a:r>
              <a:rPr lang="es-PE" sz="1600" dirty="0" smtClean="0">
                <a:latin typeface="Arial" pitchFamily="34" charset="0"/>
                <a:cs typeface="Arial" pitchFamily="34" charset="0"/>
              </a:rPr>
              <a:t>bioquímica </a:t>
            </a:r>
            <a:r>
              <a:rPr lang="es-PE" sz="1600" dirty="0">
                <a:latin typeface="Arial" pitchFamily="34" charset="0"/>
                <a:cs typeface="Arial" pitchFamily="34" charset="0"/>
              </a:rPr>
              <a:t>ofrecen a todos los compañeros y publico en general, </a:t>
            </a:r>
            <a:r>
              <a:rPr lang="es-PE" sz="1600" dirty="0" smtClean="0">
                <a:latin typeface="Arial" pitchFamily="34" charset="0"/>
                <a:cs typeface="Arial" pitchFamily="34" charset="0"/>
              </a:rPr>
              <a:t>la </a:t>
            </a:r>
            <a:r>
              <a:rPr lang="es-PE" sz="1600" dirty="0">
                <a:latin typeface="Arial" pitchFamily="34" charset="0"/>
                <a:cs typeface="Arial" pitchFamily="34" charset="0"/>
              </a:rPr>
              <a:t>presente </a:t>
            </a:r>
            <a:r>
              <a:rPr lang="es-PE" sz="1600" dirty="0" smtClean="0">
                <a:latin typeface="Arial" pitchFamily="34" charset="0"/>
                <a:cs typeface="Arial" pitchFamily="34" charset="0"/>
              </a:rPr>
              <a:t>investigación </a:t>
            </a:r>
            <a:r>
              <a:rPr lang="es-PE" sz="1600" dirty="0">
                <a:latin typeface="Arial" pitchFamily="34" charset="0"/>
                <a:cs typeface="Arial" pitchFamily="34" charset="0"/>
              </a:rPr>
              <a:t>realizada, sobre un tema que debe ser tomado con mucha </a:t>
            </a:r>
            <a:r>
              <a:rPr lang="es-PE" sz="1600" dirty="0" smtClean="0">
                <a:latin typeface="Arial" pitchFamily="34" charset="0"/>
                <a:cs typeface="Arial" pitchFamily="34" charset="0"/>
              </a:rPr>
              <a:t>importancia </a:t>
            </a:r>
            <a:r>
              <a:rPr lang="es-PE" sz="1600" dirty="0">
                <a:latin typeface="Arial" pitchFamily="34" charset="0"/>
                <a:cs typeface="Arial" pitchFamily="34" charset="0"/>
              </a:rPr>
              <a:t>hoy en </a:t>
            </a:r>
            <a:r>
              <a:rPr lang="es-PE" sz="1600" dirty="0" smtClean="0">
                <a:latin typeface="Arial" pitchFamily="34" charset="0"/>
                <a:cs typeface="Arial" pitchFamily="34" charset="0"/>
              </a:rPr>
              <a:t>día </a:t>
            </a:r>
            <a:r>
              <a:rPr lang="es-PE" sz="1600" dirty="0">
                <a:latin typeface="Arial" pitchFamily="34" charset="0"/>
                <a:cs typeface="Arial" pitchFamily="34" charset="0"/>
              </a:rPr>
              <a:t>en nuestra sociedad</a:t>
            </a:r>
            <a:r>
              <a:rPr lang="es-PE" sz="1600" dirty="0" smtClean="0">
                <a:latin typeface="Arial" pitchFamily="34" charset="0"/>
                <a:cs typeface="Arial" pitchFamily="34" charset="0"/>
              </a:rPr>
              <a:t>.</a:t>
            </a:r>
          </a:p>
          <a:p>
            <a:endParaRPr lang="es-PE" sz="1600" dirty="0" smtClean="0">
              <a:latin typeface="Arial" pitchFamily="34" charset="0"/>
              <a:cs typeface="Arial" pitchFamily="34" charset="0"/>
            </a:endParaRPr>
          </a:p>
          <a:p>
            <a:r>
              <a:rPr lang="es-PE" sz="1600" dirty="0" smtClean="0">
                <a:latin typeface="Arial" pitchFamily="34" charset="0"/>
                <a:cs typeface="Arial" pitchFamily="34" charset="0"/>
              </a:rPr>
              <a:t>Eutrofización y la demanda bioquímica del oxigeno, es un tema considerado de vital importancia en la sociedad.</a:t>
            </a:r>
          </a:p>
          <a:p>
            <a:endParaRPr lang="es-PE" sz="1600" dirty="0" smtClean="0">
              <a:latin typeface="Arial" pitchFamily="34" charset="0"/>
              <a:cs typeface="Arial" pitchFamily="34" charset="0"/>
            </a:endParaRPr>
          </a:p>
          <a:p>
            <a:r>
              <a:rPr lang="es-PE" sz="1600" dirty="0" smtClean="0">
                <a:latin typeface="Arial" pitchFamily="34" charset="0"/>
                <a:cs typeface="Arial" pitchFamily="34" charset="0"/>
              </a:rPr>
              <a:t>Es </a:t>
            </a:r>
            <a:r>
              <a:rPr lang="es-PE" sz="1600" dirty="0">
                <a:latin typeface="Arial" pitchFamily="34" charset="0"/>
                <a:cs typeface="Arial" pitchFamily="34" charset="0"/>
              </a:rPr>
              <a:t>por eso, que toda esta </a:t>
            </a:r>
            <a:r>
              <a:rPr lang="es-PE" sz="1600" dirty="0" smtClean="0">
                <a:latin typeface="Arial" pitchFamily="34" charset="0"/>
                <a:cs typeface="Arial" pitchFamily="34" charset="0"/>
              </a:rPr>
              <a:t>temática </a:t>
            </a:r>
            <a:r>
              <a:rPr lang="es-PE" sz="1600" dirty="0">
                <a:latin typeface="Arial" pitchFamily="34" charset="0"/>
                <a:cs typeface="Arial" pitchFamily="34" charset="0"/>
              </a:rPr>
              <a:t>merece ser investigada puesto que en ella se encuentra una gran variedad de </a:t>
            </a:r>
            <a:r>
              <a:rPr lang="es-PE" sz="1600" dirty="0" smtClean="0">
                <a:latin typeface="Arial" pitchFamily="34" charset="0"/>
                <a:cs typeface="Arial" pitchFamily="34" charset="0"/>
              </a:rPr>
              <a:t>confusiones </a:t>
            </a:r>
            <a:r>
              <a:rPr lang="es-PE" sz="1600" dirty="0">
                <a:latin typeface="Arial" pitchFamily="34" charset="0"/>
                <a:cs typeface="Arial" pitchFamily="34" charset="0"/>
              </a:rPr>
              <a:t>y</a:t>
            </a:r>
            <a:r>
              <a:rPr lang="es-PE" sz="1600" dirty="0" smtClean="0">
                <a:latin typeface="Arial" pitchFamily="34" charset="0"/>
                <a:cs typeface="Arial" pitchFamily="34" charset="0"/>
              </a:rPr>
              <a:t> </a:t>
            </a:r>
            <a:r>
              <a:rPr lang="es-PE" sz="1600" dirty="0">
                <a:latin typeface="Arial" pitchFamily="34" charset="0"/>
                <a:cs typeface="Arial" pitchFamily="34" charset="0"/>
              </a:rPr>
              <a:t>conceptos no tan claros para la sociedad. Teniendo en cuenta que este documento puede ser de mucha necesidad al momento de </a:t>
            </a:r>
            <a:r>
              <a:rPr lang="es-PE" sz="1600" dirty="0" smtClean="0">
                <a:latin typeface="Arial" pitchFamily="34" charset="0"/>
                <a:cs typeface="Arial" pitchFamily="34" charset="0"/>
              </a:rPr>
              <a:t>plantearse </a:t>
            </a:r>
            <a:r>
              <a:rPr lang="es-PE" sz="1600" dirty="0">
                <a:latin typeface="Arial" pitchFamily="34" charset="0"/>
                <a:cs typeface="Arial" pitchFamily="34" charset="0"/>
              </a:rPr>
              <a:t>una posible </a:t>
            </a:r>
            <a:r>
              <a:rPr lang="es-PE" sz="1600" dirty="0" smtClean="0">
                <a:latin typeface="Arial" pitchFamily="34" charset="0"/>
                <a:cs typeface="Arial" pitchFamily="34" charset="0"/>
              </a:rPr>
              <a:t>solución </a:t>
            </a:r>
            <a:r>
              <a:rPr lang="es-PE" sz="1600" dirty="0">
                <a:latin typeface="Arial" pitchFamily="34" charset="0"/>
                <a:cs typeface="Arial" pitchFamily="34" charset="0"/>
              </a:rPr>
              <a:t>a la problemática propuesta. </a:t>
            </a:r>
          </a:p>
          <a:p>
            <a:r>
              <a:rPr lang="es-PE" sz="1600" dirty="0">
                <a:latin typeface="Arial" pitchFamily="34" charset="0"/>
                <a:cs typeface="Arial" pitchFamily="34" charset="0"/>
              </a:rPr>
              <a:t> </a:t>
            </a:r>
          </a:p>
          <a:p>
            <a:r>
              <a:rPr lang="es-PE" sz="1600" dirty="0">
                <a:latin typeface="Arial" pitchFamily="34" charset="0"/>
                <a:cs typeface="Arial" pitchFamily="34" charset="0"/>
              </a:rPr>
              <a:t>En la primera parte se presenta la problemática con una breve y </a:t>
            </a:r>
            <a:r>
              <a:rPr lang="es-PE" sz="1600" dirty="0" smtClean="0">
                <a:latin typeface="Arial" pitchFamily="34" charset="0"/>
                <a:cs typeface="Arial" pitchFamily="34" charset="0"/>
              </a:rPr>
              <a:t>concisa descripción, </a:t>
            </a:r>
            <a:r>
              <a:rPr lang="es-PE" sz="1600" dirty="0">
                <a:latin typeface="Arial" pitchFamily="34" charset="0"/>
                <a:cs typeface="Arial" pitchFamily="34" charset="0"/>
              </a:rPr>
              <a:t>con los cuales ganaremos mas conocimientos sobre este tema investigado.</a:t>
            </a:r>
          </a:p>
          <a:p>
            <a:r>
              <a:rPr lang="es-PE" sz="1600" dirty="0">
                <a:latin typeface="Arial" pitchFamily="34" charset="0"/>
                <a:cs typeface="Arial" pitchFamily="34" charset="0"/>
              </a:rPr>
              <a:t>La segunda parte nos  expone la </a:t>
            </a:r>
            <a:r>
              <a:rPr lang="es-PE" sz="1600" dirty="0" smtClean="0">
                <a:latin typeface="Arial" pitchFamily="34" charset="0"/>
                <a:cs typeface="Arial" pitchFamily="34" charset="0"/>
              </a:rPr>
              <a:t>formulación </a:t>
            </a:r>
            <a:r>
              <a:rPr lang="es-PE" sz="1600" dirty="0">
                <a:latin typeface="Arial" pitchFamily="34" charset="0"/>
                <a:cs typeface="Arial" pitchFamily="34" charset="0"/>
              </a:rPr>
              <a:t>del problema con sus distintos planteamiento, objetivos, alcances u otros aspectos importantes de la </a:t>
            </a:r>
            <a:r>
              <a:rPr lang="es-PE" sz="1600" dirty="0" smtClean="0">
                <a:latin typeface="Arial" pitchFamily="34" charset="0"/>
                <a:cs typeface="Arial" pitchFamily="34" charset="0"/>
              </a:rPr>
              <a:t>investigación</a:t>
            </a:r>
            <a:r>
              <a:rPr lang="es-PE" dirty="0" smtClean="0">
                <a:latin typeface="Arial" pitchFamily="34" charset="0"/>
                <a:cs typeface="Arial" pitchFamily="34" charset="0"/>
              </a:rPr>
              <a:t>.</a:t>
            </a:r>
            <a:endParaRPr lang="es-PE" dirty="0">
              <a:latin typeface="Arial" pitchFamily="34" charset="0"/>
              <a:cs typeface="Arial" pitchFamily="34" charset="0"/>
            </a:endParaRPr>
          </a:p>
          <a:p>
            <a:r>
              <a:rPr lang="es-PE" dirty="0">
                <a:latin typeface="Arial" pitchFamily="34" charset="0"/>
                <a:cs typeface="Arial" pitchFamily="34" charset="0"/>
              </a:rPr>
              <a:t> </a:t>
            </a:r>
          </a:p>
        </p:txBody>
      </p:sp>
    </p:spTree>
    <p:extLst>
      <p:ext uri="{BB962C8B-B14F-4D97-AF65-F5344CB8AC3E}">
        <p14:creationId xmlns:p14="http://schemas.microsoft.com/office/powerpoint/2010/main" val="3918141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115616" y="692696"/>
            <a:ext cx="7344816" cy="5078313"/>
          </a:xfrm>
          <a:prstGeom prst="rect">
            <a:avLst/>
          </a:prstGeom>
        </p:spPr>
        <p:txBody>
          <a:bodyPr wrap="square">
            <a:spAutoFit/>
          </a:bodyPr>
          <a:lstStyle/>
          <a:p>
            <a:pPr lvl="0"/>
            <a:r>
              <a:rPr lang="es-MX" b="1" dirty="0">
                <a:latin typeface="Arial" pitchFamily="34" charset="0"/>
                <a:cs typeface="Arial" pitchFamily="34" charset="0"/>
              </a:rPr>
              <a:t>PLANTEAMIENTO DEL PROBLEMA</a:t>
            </a:r>
            <a:endParaRPr lang="es-PE" dirty="0">
              <a:latin typeface="Arial" pitchFamily="34" charset="0"/>
              <a:cs typeface="Arial" pitchFamily="34" charset="0"/>
            </a:endParaRPr>
          </a:p>
          <a:p>
            <a:r>
              <a:rPr lang="es-MX" dirty="0">
                <a:latin typeface="Arial" pitchFamily="34" charset="0"/>
                <a:cs typeface="Arial" pitchFamily="34" charset="0"/>
              </a:rPr>
              <a:t> </a:t>
            </a:r>
            <a:endParaRPr lang="es-PE" dirty="0">
              <a:latin typeface="Arial" pitchFamily="34" charset="0"/>
              <a:cs typeface="Arial" pitchFamily="34" charset="0"/>
            </a:endParaRPr>
          </a:p>
          <a:p>
            <a:r>
              <a:rPr lang="es-MX" b="1" dirty="0">
                <a:latin typeface="Arial" pitchFamily="34" charset="0"/>
                <a:cs typeface="Arial" pitchFamily="34" charset="0"/>
              </a:rPr>
              <a:t>1.1.- DESCRIPCIÓN DE LA REALIDAD PROBLEMÁTICA. </a:t>
            </a:r>
            <a:endParaRPr lang="es-PE" dirty="0">
              <a:latin typeface="Arial" pitchFamily="34" charset="0"/>
              <a:cs typeface="Arial" pitchFamily="34" charset="0"/>
            </a:endParaRPr>
          </a:p>
          <a:p>
            <a:pPr algn="ctr"/>
            <a:r>
              <a:rPr lang="es-PE" b="1" dirty="0">
                <a:latin typeface="Arial" pitchFamily="34" charset="0"/>
                <a:cs typeface="Arial" pitchFamily="34" charset="0"/>
              </a:rPr>
              <a:t> </a:t>
            </a:r>
            <a:endParaRPr lang="es-PE" dirty="0">
              <a:latin typeface="Arial" pitchFamily="34" charset="0"/>
              <a:cs typeface="Arial" pitchFamily="34" charset="0"/>
            </a:endParaRPr>
          </a:p>
          <a:p>
            <a:r>
              <a:rPr lang="es-MX" dirty="0">
                <a:latin typeface="Arial" pitchFamily="34" charset="0"/>
                <a:cs typeface="Arial" pitchFamily="34" charset="0"/>
              </a:rPr>
              <a:t>El río Mariño y sus afluentes son utilizados en diversas actividades domésticas y económicas en la microcuenca, considerando la disponibilidad, accesibilidad y calidad de las mismas. Los afluentes y sus fuentes de recargas más utilizados, sobre todo en actividades agrícolas y de consumo humano son los manantes y riachuelos que presenta. El río Mariño a pesar de contar con una alta disponibilidad y una calidad aceptable para diversos fines, no es suficientemente aprovechado y utilizado en la magnitud que tiene, dado las dificultades de accesibilidad que presenta en muchos de sus tramos, llegando a ser altos sus costos de extracción sobre todo para actividades agropecuarias y de uso doméstico (agua potable).</a:t>
            </a:r>
            <a:endParaRPr lang="es-PE" dirty="0">
              <a:latin typeface="Arial" pitchFamily="34" charset="0"/>
              <a:cs typeface="Arial" pitchFamily="34" charset="0"/>
            </a:endParaRPr>
          </a:p>
          <a:p>
            <a:r>
              <a:rPr lang="es-MX" dirty="0">
                <a:latin typeface="Arial" pitchFamily="34" charset="0"/>
                <a:cs typeface="Arial" pitchFamily="34" charset="0"/>
              </a:rPr>
              <a:t>El uso y manejo que se hace de los recursos hídricos, como los impactos y degradación que sufre tiene diferencias en cuantos sectores y actividades tanto en grado y magnitud. </a:t>
            </a:r>
            <a:endParaRPr lang="es-PE" dirty="0">
              <a:latin typeface="Arial" pitchFamily="34" charset="0"/>
              <a:cs typeface="Arial" pitchFamily="34" charset="0"/>
            </a:endParaRPr>
          </a:p>
        </p:txBody>
      </p:sp>
    </p:spTree>
    <p:extLst>
      <p:ext uri="{BB962C8B-B14F-4D97-AF65-F5344CB8AC3E}">
        <p14:creationId xmlns:p14="http://schemas.microsoft.com/office/powerpoint/2010/main" val="1064060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31838" y="404664"/>
            <a:ext cx="8372609" cy="5909310"/>
          </a:xfrm>
          <a:prstGeom prst="rect">
            <a:avLst/>
          </a:prstGeom>
        </p:spPr>
        <p:txBody>
          <a:bodyPr wrap="square">
            <a:spAutoFit/>
          </a:bodyPr>
          <a:lstStyle/>
          <a:p>
            <a:pPr algn="ctr"/>
            <a:r>
              <a:rPr lang="es-MX" b="1" dirty="0">
                <a:latin typeface="Arial" pitchFamily="34" charset="0"/>
                <a:cs typeface="Arial" pitchFamily="34" charset="0"/>
              </a:rPr>
              <a:t>ANTECEDENTES TEÓRICOS RELACIONADOS CON LA INVESTIGACIÓN</a:t>
            </a:r>
            <a:r>
              <a:rPr lang="es-MX" b="1" dirty="0" smtClean="0">
                <a:latin typeface="Arial" pitchFamily="34" charset="0"/>
                <a:cs typeface="Arial" pitchFamily="34" charset="0"/>
              </a:rPr>
              <a:t>.</a:t>
            </a:r>
          </a:p>
          <a:p>
            <a:pPr lvl="3"/>
            <a:endParaRPr lang="es-PE" dirty="0">
              <a:latin typeface="Arial" pitchFamily="34" charset="0"/>
              <a:cs typeface="Arial" pitchFamily="34" charset="0"/>
            </a:endParaRPr>
          </a:p>
          <a:p>
            <a:pPr lvl="2"/>
            <a:r>
              <a:rPr lang="es-MX" b="1" dirty="0" smtClean="0">
                <a:latin typeface="Arial" pitchFamily="34" charset="0"/>
                <a:cs typeface="Arial" pitchFamily="34" charset="0"/>
              </a:rPr>
              <a:t>Tesis</a:t>
            </a:r>
            <a:r>
              <a:rPr lang="es-MX" b="1" dirty="0">
                <a:latin typeface="Arial" pitchFamily="34" charset="0"/>
                <a:cs typeface="Arial" pitchFamily="34" charset="0"/>
              </a:rPr>
              <a:t>: </a:t>
            </a:r>
            <a:r>
              <a:rPr lang="es-MX" dirty="0">
                <a:latin typeface="Arial" pitchFamily="34" charset="0"/>
                <a:cs typeface="Arial" pitchFamily="34" charset="0"/>
              </a:rPr>
              <a:t>“Contribución al estudio de la Demanda Bioquímica    de </a:t>
            </a:r>
            <a:r>
              <a:rPr lang="es-MX" dirty="0" smtClean="0">
                <a:latin typeface="Arial" pitchFamily="34" charset="0"/>
                <a:cs typeface="Arial" pitchFamily="34" charset="0"/>
              </a:rPr>
              <a:t> Oxigeno (DBO)”</a:t>
            </a:r>
          </a:p>
          <a:p>
            <a:pPr lvl="2"/>
            <a:endParaRPr lang="es-MX" dirty="0">
              <a:latin typeface="Arial" pitchFamily="34" charset="0"/>
              <a:cs typeface="Arial" pitchFamily="34" charset="0"/>
            </a:endParaRPr>
          </a:p>
          <a:p>
            <a:pPr lvl="2"/>
            <a:r>
              <a:rPr lang="es-MX" dirty="0" smtClean="0">
                <a:latin typeface="Arial" pitchFamily="34" charset="0"/>
                <a:cs typeface="Arial" pitchFamily="34" charset="0"/>
              </a:rPr>
              <a:t> </a:t>
            </a:r>
            <a:r>
              <a:rPr lang="es-MX" b="1" dirty="0" smtClean="0">
                <a:latin typeface="Arial" pitchFamily="34" charset="0"/>
                <a:cs typeface="Arial" pitchFamily="34" charset="0"/>
              </a:rPr>
              <a:t>Lugar</a:t>
            </a:r>
            <a:r>
              <a:rPr lang="es-MX" b="1" dirty="0">
                <a:latin typeface="Arial" pitchFamily="34" charset="0"/>
                <a:cs typeface="Arial" pitchFamily="34" charset="0"/>
              </a:rPr>
              <a:t>: </a:t>
            </a:r>
            <a:r>
              <a:rPr lang="es-MX" dirty="0">
                <a:latin typeface="Arial" pitchFamily="34" charset="0"/>
                <a:cs typeface="Arial" pitchFamily="34" charset="0"/>
              </a:rPr>
              <a:t>Universidad Autónoma de Nuevo León. – México.</a:t>
            </a:r>
            <a:endParaRPr lang="es-PE" dirty="0">
              <a:latin typeface="Arial" pitchFamily="34" charset="0"/>
              <a:cs typeface="Arial" pitchFamily="34" charset="0"/>
            </a:endParaRPr>
          </a:p>
          <a:p>
            <a:r>
              <a:rPr lang="es-MX" b="1" dirty="0" smtClean="0">
                <a:latin typeface="Arial" pitchFamily="34" charset="0"/>
                <a:cs typeface="Arial" pitchFamily="34" charset="0"/>
              </a:rPr>
              <a:t>               </a:t>
            </a:r>
          </a:p>
          <a:p>
            <a:r>
              <a:rPr lang="es-MX" b="1" dirty="0">
                <a:latin typeface="Arial" pitchFamily="34" charset="0"/>
                <a:cs typeface="Arial" pitchFamily="34" charset="0"/>
              </a:rPr>
              <a:t> </a:t>
            </a:r>
            <a:r>
              <a:rPr lang="es-MX" b="1" dirty="0" smtClean="0">
                <a:latin typeface="Arial" pitchFamily="34" charset="0"/>
                <a:cs typeface="Arial" pitchFamily="34" charset="0"/>
              </a:rPr>
              <a:t>              Autor</a:t>
            </a:r>
            <a:r>
              <a:rPr lang="es-MX" b="1" dirty="0">
                <a:latin typeface="Arial" pitchFamily="34" charset="0"/>
                <a:cs typeface="Arial" pitchFamily="34" charset="0"/>
              </a:rPr>
              <a:t>: </a:t>
            </a:r>
            <a:r>
              <a:rPr lang="es-MX" dirty="0">
                <a:latin typeface="Arial" pitchFamily="34" charset="0"/>
                <a:cs typeface="Arial" pitchFamily="34" charset="0"/>
              </a:rPr>
              <a:t>Ing. María Magdalena del Ángel Sánchez.</a:t>
            </a:r>
            <a:endParaRPr lang="es-PE" dirty="0">
              <a:latin typeface="Arial" pitchFamily="34" charset="0"/>
              <a:cs typeface="Arial" pitchFamily="34" charset="0"/>
            </a:endParaRPr>
          </a:p>
          <a:p>
            <a:r>
              <a:rPr lang="es-MX" b="1" dirty="0" smtClean="0">
                <a:latin typeface="Arial" pitchFamily="34" charset="0"/>
                <a:cs typeface="Arial" pitchFamily="34" charset="0"/>
              </a:rPr>
              <a:t>               </a:t>
            </a:r>
          </a:p>
          <a:p>
            <a:r>
              <a:rPr lang="es-MX" b="1" dirty="0">
                <a:latin typeface="Arial" pitchFamily="34" charset="0"/>
                <a:cs typeface="Arial" pitchFamily="34" charset="0"/>
              </a:rPr>
              <a:t> </a:t>
            </a:r>
            <a:r>
              <a:rPr lang="es-MX" b="1" dirty="0" smtClean="0">
                <a:latin typeface="Arial" pitchFamily="34" charset="0"/>
                <a:cs typeface="Arial" pitchFamily="34" charset="0"/>
              </a:rPr>
              <a:t>              Conclusiones</a:t>
            </a:r>
            <a:r>
              <a:rPr lang="es-MX" b="1" dirty="0">
                <a:latin typeface="Arial" pitchFamily="34" charset="0"/>
                <a:cs typeface="Arial" pitchFamily="34" charset="0"/>
              </a:rPr>
              <a:t>:</a:t>
            </a:r>
            <a:endParaRPr lang="es-PE" dirty="0">
              <a:latin typeface="Arial" pitchFamily="34" charset="0"/>
              <a:cs typeface="Arial" pitchFamily="34" charset="0"/>
            </a:endParaRPr>
          </a:p>
          <a:p>
            <a:pPr lvl="2" algn="just"/>
            <a:r>
              <a:rPr lang="es-MX" dirty="0">
                <a:latin typeface="Arial" pitchFamily="34" charset="0"/>
                <a:cs typeface="Arial" pitchFamily="34" charset="0"/>
              </a:rPr>
              <a:t>La literatura establece de acuerdo al progreso de la Demanda Bioquímica de Oxigeno de Theriault; que a 20º C la nitrificación comienza a los diez días y dura sesenta días más, sin embargo en nuestro estudio empezó a los siete días y duro menos ya que comenzó a presentar el calentamiento de los microorganismos dentro de los treinta días. De acuerdo a la misma figura a 30º C la nitrificación comienza a los 5 días y termina aproximadamente a los 20 días: en nuestro caso la nitrificación si comienza a los 5 días en las tres diluciones y concluye en las DBO a 1.0 y  a 1.25 ml aproximadamente entre los 22 y 23 días, en cambio en la DBO a dilución de 0.7 ml continua hasta los 30 días</a:t>
            </a:r>
            <a:r>
              <a:rPr lang="es-MX" dirty="0" smtClean="0">
                <a:latin typeface="Arial" pitchFamily="34" charset="0"/>
                <a:cs typeface="Arial" pitchFamily="34" charset="0"/>
              </a:rPr>
              <a:t>.</a:t>
            </a:r>
            <a:endParaRPr lang="es-PE" dirty="0">
              <a:latin typeface="Arial" pitchFamily="34" charset="0"/>
              <a:cs typeface="Arial" pitchFamily="34" charset="0"/>
            </a:endParaRPr>
          </a:p>
        </p:txBody>
      </p:sp>
    </p:spTree>
    <p:extLst>
      <p:ext uri="{BB962C8B-B14F-4D97-AF65-F5344CB8AC3E}">
        <p14:creationId xmlns:p14="http://schemas.microsoft.com/office/powerpoint/2010/main" val="2929897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83568" y="612845"/>
            <a:ext cx="7704856" cy="4801314"/>
          </a:xfrm>
          <a:prstGeom prst="rect">
            <a:avLst/>
          </a:prstGeom>
        </p:spPr>
        <p:txBody>
          <a:bodyPr wrap="square">
            <a:spAutoFit/>
          </a:bodyPr>
          <a:lstStyle/>
          <a:p>
            <a:r>
              <a:rPr lang="es-MX" b="1" dirty="0">
                <a:latin typeface="Arial" pitchFamily="34" charset="0"/>
                <a:cs typeface="Arial" pitchFamily="34" charset="0"/>
              </a:rPr>
              <a:t>Tesis: </a:t>
            </a:r>
            <a:r>
              <a:rPr lang="es-MX" dirty="0">
                <a:latin typeface="Arial" pitchFamily="34" charset="0"/>
                <a:cs typeface="Arial" pitchFamily="34" charset="0"/>
              </a:rPr>
              <a:t>“Relación entre los niveles de Eutrofización y la Presencia de Algas en el rio Tunal y rio Durango”</a:t>
            </a:r>
            <a:endParaRPr lang="es-PE" dirty="0">
              <a:latin typeface="Arial" pitchFamily="34" charset="0"/>
              <a:cs typeface="Arial" pitchFamily="34" charset="0"/>
            </a:endParaRPr>
          </a:p>
          <a:p>
            <a:endParaRPr lang="es-MX" dirty="0">
              <a:latin typeface="Arial" pitchFamily="34" charset="0"/>
              <a:cs typeface="Arial" pitchFamily="34" charset="0"/>
            </a:endParaRPr>
          </a:p>
          <a:p>
            <a:r>
              <a:rPr lang="es-MX" b="1" dirty="0" smtClean="0">
                <a:latin typeface="Arial" pitchFamily="34" charset="0"/>
                <a:cs typeface="Arial" pitchFamily="34" charset="0"/>
              </a:rPr>
              <a:t>Lugar</a:t>
            </a:r>
            <a:r>
              <a:rPr lang="es-MX" b="1" dirty="0">
                <a:latin typeface="Arial" pitchFamily="34" charset="0"/>
                <a:cs typeface="Arial" pitchFamily="34" charset="0"/>
              </a:rPr>
              <a:t>: </a:t>
            </a:r>
            <a:r>
              <a:rPr lang="es-MX" dirty="0">
                <a:latin typeface="Arial" pitchFamily="34" charset="0"/>
                <a:cs typeface="Arial" pitchFamily="34" charset="0"/>
              </a:rPr>
              <a:t>Colombia</a:t>
            </a:r>
            <a:endParaRPr lang="es-PE" dirty="0">
              <a:latin typeface="Arial" pitchFamily="34" charset="0"/>
              <a:cs typeface="Arial" pitchFamily="34" charset="0"/>
            </a:endParaRPr>
          </a:p>
          <a:p>
            <a:endParaRPr lang="es-MX" dirty="0">
              <a:latin typeface="Arial" pitchFamily="34" charset="0"/>
              <a:cs typeface="Arial" pitchFamily="34" charset="0"/>
            </a:endParaRPr>
          </a:p>
          <a:p>
            <a:r>
              <a:rPr lang="es-MX" b="1" dirty="0" smtClean="0">
                <a:latin typeface="Arial" pitchFamily="34" charset="0"/>
                <a:cs typeface="Arial" pitchFamily="34" charset="0"/>
              </a:rPr>
              <a:t>Autor</a:t>
            </a:r>
            <a:r>
              <a:rPr lang="es-MX" b="1" dirty="0">
                <a:latin typeface="Arial" pitchFamily="34" charset="0"/>
                <a:cs typeface="Arial" pitchFamily="34" charset="0"/>
              </a:rPr>
              <a:t>: </a:t>
            </a:r>
            <a:r>
              <a:rPr lang="es-MX" dirty="0">
                <a:latin typeface="Arial" pitchFamily="34" charset="0"/>
                <a:cs typeface="Arial" pitchFamily="34" charset="0"/>
              </a:rPr>
              <a:t>María Guadalupe Sánchez Martínez</a:t>
            </a:r>
            <a:endParaRPr lang="es-PE" dirty="0">
              <a:latin typeface="Arial" pitchFamily="34" charset="0"/>
              <a:cs typeface="Arial" pitchFamily="34" charset="0"/>
            </a:endParaRPr>
          </a:p>
          <a:p>
            <a:endParaRPr lang="es-MX" b="1" dirty="0" smtClean="0">
              <a:latin typeface="Arial" pitchFamily="34" charset="0"/>
              <a:cs typeface="Arial" pitchFamily="34" charset="0"/>
            </a:endParaRPr>
          </a:p>
          <a:p>
            <a:r>
              <a:rPr lang="es-MX" b="1" dirty="0" smtClean="0">
                <a:latin typeface="Arial" pitchFamily="34" charset="0"/>
                <a:cs typeface="Arial" pitchFamily="34" charset="0"/>
              </a:rPr>
              <a:t>Conclusiones</a:t>
            </a:r>
            <a:r>
              <a:rPr lang="es-MX" b="1" dirty="0">
                <a:latin typeface="Arial" pitchFamily="34" charset="0"/>
                <a:cs typeface="Arial" pitchFamily="34" charset="0"/>
              </a:rPr>
              <a:t>:</a:t>
            </a:r>
            <a:endParaRPr lang="es-PE" dirty="0">
              <a:latin typeface="Arial" pitchFamily="34" charset="0"/>
              <a:cs typeface="Arial" pitchFamily="34" charset="0"/>
            </a:endParaRPr>
          </a:p>
          <a:p>
            <a:r>
              <a:rPr lang="es-ES" dirty="0">
                <a:latin typeface="Arial" pitchFamily="34" charset="0"/>
                <a:cs typeface="Arial" pitchFamily="34" charset="0"/>
              </a:rPr>
              <a:t>Los resultados mostraron que el agua en El Arenal, puente El Tunal, La Punta y puente San Carlos presentaron problemas de mesotrófia y eutrofización; El ICA corroboró que La Punta y el puente San Carlos son los sitios menos aptos para el desarrollo de la vida acuática. La composición de algas encontrada en los ríos estuvo formada principalmente por el grupo de las Bacillariophytas, seguidas por las Cyanophytas, Chlorophytas, Euglenophytas y Cryptophytas y dentro del grupo de Cyanophytas se encontraron seis géneros productores de toxinas. </a:t>
            </a:r>
            <a:endParaRPr lang="es-PE" dirty="0">
              <a:latin typeface="Arial" pitchFamily="34" charset="0"/>
              <a:cs typeface="Arial" pitchFamily="34" charset="0"/>
            </a:endParaRPr>
          </a:p>
        </p:txBody>
      </p:sp>
    </p:spTree>
    <p:extLst>
      <p:ext uri="{BB962C8B-B14F-4D97-AF65-F5344CB8AC3E}">
        <p14:creationId xmlns:p14="http://schemas.microsoft.com/office/powerpoint/2010/main" val="2078541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99592" y="836712"/>
            <a:ext cx="7200800" cy="4247317"/>
          </a:xfrm>
          <a:prstGeom prst="rect">
            <a:avLst/>
          </a:prstGeom>
        </p:spPr>
        <p:txBody>
          <a:bodyPr wrap="square">
            <a:spAutoFit/>
          </a:bodyPr>
          <a:lstStyle/>
          <a:p>
            <a:r>
              <a:rPr lang="es-MX" b="1" dirty="0">
                <a:latin typeface="Arial" pitchFamily="34" charset="0"/>
                <a:cs typeface="Arial" pitchFamily="34" charset="0"/>
              </a:rPr>
              <a:t>Tesis: </a:t>
            </a:r>
            <a:r>
              <a:rPr lang="es-MX" dirty="0">
                <a:latin typeface="Arial" pitchFamily="34" charset="0"/>
                <a:cs typeface="Arial" pitchFamily="34" charset="0"/>
              </a:rPr>
              <a:t>“Determinación de la concentración letal media (CL</a:t>
            </a:r>
            <a:r>
              <a:rPr lang="es-MX" baseline="-25000" dirty="0">
                <a:latin typeface="Arial" pitchFamily="34" charset="0"/>
                <a:cs typeface="Arial" pitchFamily="34" charset="0"/>
              </a:rPr>
              <a:t>50</a:t>
            </a:r>
            <a:r>
              <a:rPr lang="es-MX" dirty="0">
                <a:latin typeface="Arial" pitchFamily="34" charset="0"/>
                <a:cs typeface="Arial" pitchFamily="34" charset="0"/>
              </a:rPr>
              <a:t>) de cuatro detergentes domésticos biodegradables en Laeonereis culveri (Webster 1879) (Polychaeta: Annelida)”</a:t>
            </a:r>
            <a:endParaRPr lang="es-PE" dirty="0">
              <a:latin typeface="Arial" pitchFamily="34" charset="0"/>
              <a:cs typeface="Arial" pitchFamily="34" charset="0"/>
            </a:endParaRPr>
          </a:p>
          <a:p>
            <a:endParaRPr lang="es-MX" b="1" dirty="0" smtClean="0">
              <a:latin typeface="Arial" pitchFamily="34" charset="0"/>
              <a:cs typeface="Arial" pitchFamily="34" charset="0"/>
            </a:endParaRPr>
          </a:p>
          <a:p>
            <a:r>
              <a:rPr lang="es-MX" b="1" dirty="0" smtClean="0">
                <a:latin typeface="Arial" pitchFamily="34" charset="0"/>
                <a:cs typeface="Arial" pitchFamily="34" charset="0"/>
              </a:rPr>
              <a:t>Lugar</a:t>
            </a:r>
            <a:r>
              <a:rPr lang="es-MX" b="1" dirty="0">
                <a:latin typeface="Arial" pitchFamily="34" charset="0"/>
                <a:cs typeface="Arial" pitchFamily="34" charset="0"/>
              </a:rPr>
              <a:t>:</a:t>
            </a:r>
            <a:r>
              <a:rPr lang="es-MX" dirty="0">
                <a:latin typeface="Arial" pitchFamily="34" charset="0"/>
                <a:cs typeface="Arial" pitchFamily="34" charset="0"/>
              </a:rPr>
              <a:t> México</a:t>
            </a:r>
            <a:endParaRPr lang="es-PE" dirty="0">
              <a:latin typeface="Arial" pitchFamily="34" charset="0"/>
              <a:cs typeface="Arial" pitchFamily="34" charset="0"/>
            </a:endParaRPr>
          </a:p>
          <a:p>
            <a:endParaRPr lang="es-MX" b="1" dirty="0" smtClean="0">
              <a:latin typeface="Arial" pitchFamily="34" charset="0"/>
              <a:cs typeface="Arial" pitchFamily="34" charset="0"/>
            </a:endParaRPr>
          </a:p>
          <a:p>
            <a:r>
              <a:rPr lang="es-MX" b="1" dirty="0" smtClean="0">
                <a:latin typeface="Arial" pitchFamily="34" charset="0"/>
                <a:cs typeface="Arial" pitchFamily="34" charset="0"/>
              </a:rPr>
              <a:t>Autor</a:t>
            </a:r>
            <a:r>
              <a:rPr lang="es-MX" b="1" dirty="0">
                <a:latin typeface="Arial" pitchFamily="34" charset="0"/>
                <a:cs typeface="Arial" pitchFamily="34" charset="0"/>
              </a:rPr>
              <a:t>:</a:t>
            </a:r>
            <a:r>
              <a:rPr lang="es-MX" dirty="0">
                <a:latin typeface="Arial" pitchFamily="34" charset="0"/>
                <a:cs typeface="Arial" pitchFamily="34" charset="0"/>
              </a:rPr>
              <a:t> Russell Giovanni UC–PERAZA* y Víctor Hugo DELGADO–BLAS</a:t>
            </a:r>
            <a:endParaRPr lang="es-PE" dirty="0">
              <a:latin typeface="Arial" pitchFamily="34" charset="0"/>
              <a:cs typeface="Arial" pitchFamily="34" charset="0"/>
            </a:endParaRPr>
          </a:p>
          <a:p>
            <a:endParaRPr lang="es-MX" b="1" dirty="0" smtClean="0">
              <a:latin typeface="Arial" pitchFamily="34" charset="0"/>
              <a:cs typeface="Arial" pitchFamily="34" charset="0"/>
            </a:endParaRPr>
          </a:p>
          <a:p>
            <a:r>
              <a:rPr lang="es-MX" b="1" dirty="0" smtClean="0">
                <a:latin typeface="Arial" pitchFamily="34" charset="0"/>
                <a:cs typeface="Arial" pitchFamily="34" charset="0"/>
              </a:rPr>
              <a:t>Conclusiones</a:t>
            </a:r>
            <a:r>
              <a:rPr lang="es-MX" b="1" dirty="0">
                <a:latin typeface="Arial" pitchFamily="34" charset="0"/>
                <a:cs typeface="Arial" pitchFamily="34" charset="0"/>
              </a:rPr>
              <a:t>:</a:t>
            </a:r>
            <a:endParaRPr lang="es-PE" dirty="0">
              <a:latin typeface="Arial" pitchFamily="34" charset="0"/>
              <a:cs typeface="Arial" pitchFamily="34" charset="0"/>
            </a:endParaRPr>
          </a:p>
          <a:p>
            <a:r>
              <a:rPr lang="es-ES" dirty="0">
                <a:latin typeface="Arial" pitchFamily="34" charset="0"/>
                <a:cs typeface="Arial" pitchFamily="34" charset="0"/>
              </a:rPr>
              <a:t>La evaluación ecotoxicológica de las cuatro marcas de detergentes de tipo </a:t>
            </a:r>
            <a:r>
              <a:rPr lang="es-ES" dirty="0" smtClean="0">
                <a:latin typeface="Arial" pitchFamily="34" charset="0"/>
                <a:cs typeface="Arial" pitchFamily="34" charset="0"/>
              </a:rPr>
              <a:t>LAS, en </a:t>
            </a:r>
            <a:r>
              <a:rPr lang="es-ES" dirty="0">
                <a:latin typeface="Arial" pitchFamily="34" charset="0"/>
                <a:cs typeface="Arial" pitchFamily="34" charset="0"/>
              </a:rPr>
              <a:t>Laeonereis culveri, ha resultado de gran interés, ya que los datos del presente estudio muestran que el grado de toxicidad de los detergentes va en una escala de ligeramente tóxico a moderadamente tóxico .</a:t>
            </a:r>
            <a:endParaRPr lang="es-PE" dirty="0">
              <a:latin typeface="Arial" pitchFamily="34" charset="0"/>
              <a:cs typeface="Arial" pitchFamily="34" charset="0"/>
            </a:endParaRPr>
          </a:p>
        </p:txBody>
      </p:sp>
    </p:spTree>
    <p:extLst>
      <p:ext uri="{BB962C8B-B14F-4D97-AF65-F5344CB8AC3E}">
        <p14:creationId xmlns:p14="http://schemas.microsoft.com/office/powerpoint/2010/main" val="1907818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71600" y="620688"/>
            <a:ext cx="7056784" cy="5078313"/>
          </a:xfrm>
          <a:prstGeom prst="rect">
            <a:avLst/>
          </a:prstGeom>
        </p:spPr>
        <p:txBody>
          <a:bodyPr wrap="square">
            <a:spAutoFit/>
          </a:bodyPr>
          <a:lstStyle/>
          <a:p>
            <a:pPr algn="ctr"/>
            <a:r>
              <a:rPr lang="es-MX" b="1" dirty="0" smtClean="0">
                <a:latin typeface="Arial" pitchFamily="34" charset="0"/>
                <a:cs typeface="Arial" pitchFamily="34" charset="0"/>
              </a:rPr>
              <a:t>FORMULACIÓN </a:t>
            </a:r>
            <a:r>
              <a:rPr lang="es-MX" b="1" dirty="0">
                <a:latin typeface="Arial" pitchFamily="34" charset="0"/>
                <a:cs typeface="Arial" pitchFamily="34" charset="0"/>
              </a:rPr>
              <a:t>DEL PROBLEMA</a:t>
            </a:r>
            <a:r>
              <a:rPr lang="es-MX" b="1" dirty="0" smtClean="0">
                <a:latin typeface="Arial" pitchFamily="34" charset="0"/>
                <a:cs typeface="Arial" pitchFamily="34" charset="0"/>
              </a:rPr>
              <a:t>.</a:t>
            </a:r>
          </a:p>
          <a:p>
            <a:pPr algn="ctr"/>
            <a:endParaRPr lang="es-PE" dirty="0">
              <a:latin typeface="Arial" pitchFamily="34" charset="0"/>
              <a:cs typeface="Arial" pitchFamily="34" charset="0"/>
            </a:endParaRPr>
          </a:p>
          <a:p>
            <a:r>
              <a:rPr lang="es-MX" b="1" dirty="0">
                <a:latin typeface="Arial" pitchFamily="34" charset="0"/>
                <a:cs typeface="Arial" pitchFamily="34" charset="0"/>
              </a:rPr>
              <a:t>1.4.1.- PROBLEMA PRINCIPAL.</a:t>
            </a:r>
            <a:endParaRPr lang="es-PE" dirty="0">
              <a:latin typeface="Arial" pitchFamily="34" charset="0"/>
              <a:cs typeface="Arial" pitchFamily="34" charset="0"/>
            </a:endParaRPr>
          </a:p>
          <a:p>
            <a:pPr lvl="1"/>
            <a:r>
              <a:rPr lang="es-MX" dirty="0">
                <a:latin typeface="Arial" pitchFamily="34" charset="0"/>
                <a:cs typeface="Arial" pitchFamily="34" charset="0"/>
              </a:rPr>
              <a:t>1.4.1.1.-¿En qué medida la eutrofización  </a:t>
            </a:r>
            <a:r>
              <a:rPr lang="es-MX" dirty="0" smtClean="0">
                <a:latin typeface="Arial" pitchFamily="34" charset="0"/>
                <a:cs typeface="Arial" pitchFamily="34" charset="0"/>
              </a:rPr>
              <a:t>afecta </a:t>
            </a:r>
            <a:r>
              <a:rPr lang="es-MX" dirty="0">
                <a:latin typeface="Arial" pitchFamily="34" charset="0"/>
                <a:cs typeface="Arial" pitchFamily="34" charset="0"/>
              </a:rPr>
              <a:t>a la demanda bioquímica del oxígeno en la microcuenca del río </a:t>
            </a:r>
            <a:r>
              <a:rPr lang="es-MX" dirty="0" smtClean="0">
                <a:latin typeface="Arial" pitchFamily="34" charset="0"/>
                <a:cs typeface="Arial" pitchFamily="34" charset="0"/>
              </a:rPr>
              <a:t>Mariño?</a:t>
            </a:r>
          </a:p>
          <a:p>
            <a:pPr lvl="1"/>
            <a:endParaRPr lang="es-PE" dirty="0">
              <a:latin typeface="Arial" pitchFamily="34" charset="0"/>
              <a:cs typeface="Arial" pitchFamily="34" charset="0"/>
            </a:endParaRPr>
          </a:p>
          <a:p>
            <a:r>
              <a:rPr lang="es-MX" b="1" dirty="0">
                <a:latin typeface="Arial" pitchFamily="34" charset="0"/>
                <a:cs typeface="Arial" pitchFamily="34" charset="0"/>
              </a:rPr>
              <a:t>1.4.2.- PROBLEMA ESPECÍFICO</a:t>
            </a:r>
            <a:endParaRPr lang="es-PE" dirty="0">
              <a:latin typeface="Arial" pitchFamily="34" charset="0"/>
              <a:cs typeface="Arial" pitchFamily="34" charset="0"/>
            </a:endParaRPr>
          </a:p>
          <a:p>
            <a:pPr lvl="1"/>
            <a:r>
              <a:rPr lang="es-MX" dirty="0">
                <a:latin typeface="Arial" pitchFamily="34" charset="0"/>
                <a:cs typeface="Arial" pitchFamily="34" charset="0"/>
              </a:rPr>
              <a:t>1.4.2.1.- ¿En qué medida la eutrofización por vertido de residuos sólidos </a:t>
            </a:r>
            <a:r>
              <a:rPr lang="es-MX" dirty="0" smtClean="0">
                <a:latin typeface="Arial" pitchFamily="34" charset="0"/>
                <a:cs typeface="Arial" pitchFamily="34" charset="0"/>
              </a:rPr>
              <a:t>orgánicos afectan </a:t>
            </a:r>
            <a:r>
              <a:rPr lang="es-MX" dirty="0">
                <a:latin typeface="Arial" pitchFamily="34" charset="0"/>
                <a:cs typeface="Arial" pitchFamily="34" charset="0"/>
              </a:rPr>
              <a:t>a la demanda bioquímica del oxígeno en la microcuenca del río Mariño?</a:t>
            </a:r>
            <a:endParaRPr lang="es-PE" dirty="0">
              <a:latin typeface="Arial" pitchFamily="34" charset="0"/>
              <a:cs typeface="Arial" pitchFamily="34" charset="0"/>
            </a:endParaRPr>
          </a:p>
          <a:p>
            <a:endParaRPr lang="es-MX" dirty="0" smtClean="0">
              <a:latin typeface="Arial" pitchFamily="34" charset="0"/>
              <a:cs typeface="Arial" pitchFamily="34" charset="0"/>
            </a:endParaRPr>
          </a:p>
          <a:p>
            <a:pPr lvl="1"/>
            <a:r>
              <a:rPr lang="es-MX" dirty="0" smtClean="0">
                <a:latin typeface="Arial" pitchFamily="34" charset="0"/>
                <a:cs typeface="Arial" pitchFamily="34" charset="0"/>
              </a:rPr>
              <a:t>1.4.2.2</a:t>
            </a:r>
            <a:r>
              <a:rPr lang="es-MX" dirty="0">
                <a:latin typeface="Arial" pitchFamily="34" charset="0"/>
                <a:cs typeface="Arial" pitchFamily="34" charset="0"/>
              </a:rPr>
              <a:t>.- ¿En qué medida la Eutrofización por residuos de </a:t>
            </a:r>
            <a:r>
              <a:rPr lang="es-MX" dirty="0" smtClean="0">
                <a:latin typeface="Arial" pitchFamily="34" charset="0"/>
                <a:cs typeface="Arial" pitchFamily="34" charset="0"/>
              </a:rPr>
              <a:t>agroquímicos </a:t>
            </a:r>
            <a:r>
              <a:rPr lang="es-MX" dirty="0">
                <a:latin typeface="Arial" pitchFamily="34" charset="0"/>
                <a:cs typeface="Arial" pitchFamily="34" charset="0"/>
              </a:rPr>
              <a:t>afectan a la demanda bioquímica del oxígeno en la microcuenca del río </a:t>
            </a:r>
            <a:r>
              <a:rPr lang="es-MX" dirty="0" smtClean="0">
                <a:latin typeface="Arial" pitchFamily="34" charset="0"/>
                <a:cs typeface="Arial" pitchFamily="34" charset="0"/>
              </a:rPr>
              <a:t>Mariño?</a:t>
            </a:r>
            <a:endParaRPr lang="es-PE" dirty="0">
              <a:latin typeface="Arial" pitchFamily="34" charset="0"/>
              <a:cs typeface="Arial" pitchFamily="34" charset="0"/>
            </a:endParaRPr>
          </a:p>
          <a:p>
            <a:endParaRPr lang="es-MX" dirty="0" smtClean="0">
              <a:latin typeface="Arial" pitchFamily="34" charset="0"/>
              <a:cs typeface="Arial" pitchFamily="34" charset="0"/>
            </a:endParaRPr>
          </a:p>
          <a:p>
            <a:pPr lvl="1"/>
            <a:r>
              <a:rPr lang="es-MX" dirty="0" smtClean="0">
                <a:latin typeface="Arial" pitchFamily="34" charset="0"/>
                <a:cs typeface="Arial" pitchFamily="34" charset="0"/>
              </a:rPr>
              <a:t>1.4.2.3</a:t>
            </a:r>
            <a:r>
              <a:rPr lang="es-MX" dirty="0">
                <a:latin typeface="Arial" pitchFamily="34" charset="0"/>
                <a:cs typeface="Arial" pitchFamily="34" charset="0"/>
              </a:rPr>
              <a:t>.- ¿En qué medida la Eutrofización por uso Detergentes con fosfatos afectan a la demanda Bioquímica del Oxigeno en la microcuenca del rio Mariño?</a:t>
            </a:r>
            <a:endParaRPr lang="es-PE" dirty="0">
              <a:latin typeface="Arial" pitchFamily="34" charset="0"/>
              <a:cs typeface="Arial" pitchFamily="34" charset="0"/>
            </a:endParaRPr>
          </a:p>
        </p:txBody>
      </p:sp>
    </p:spTree>
    <p:extLst>
      <p:ext uri="{BB962C8B-B14F-4D97-AF65-F5344CB8AC3E}">
        <p14:creationId xmlns:p14="http://schemas.microsoft.com/office/powerpoint/2010/main" val="13815426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71600" y="761908"/>
            <a:ext cx="7488832" cy="6463308"/>
          </a:xfrm>
          <a:prstGeom prst="rect">
            <a:avLst/>
          </a:prstGeom>
        </p:spPr>
        <p:txBody>
          <a:bodyPr wrap="square">
            <a:spAutoFit/>
          </a:bodyPr>
          <a:lstStyle/>
          <a:p>
            <a:pPr algn="ctr"/>
            <a:r>
              <a:rPr lang="es-MX" b="1" dirty="0" smtClean="0">
                <a:latin typeface="Arial" pitchFamily="34" charset="0"/>
                <a:cs typeface="Arial" pitchFamily="34" charset="0"/>
              </a:rPr>
              <a:t>OBJETIVOS </a:t>
            </a:r>
            <a:r>
              <a:rPr lang="es-MX" b="1" dirty="0">
                <a:latin typeface="Arial" pitchFamily="34" charset="0"/>
                <a:cs typeface="Arial" pitchFamily="34" charset="0"/>
              </a:rPr>
              <a:t>DE LA INVESTIGACION.</a:t>
            </a:r>
            <a:endParaRPr lang="es-PE" dirty="0">
              <a:latin typeface="Arial" pitchFamily="34" charset="0"/>
              <a:cs typeface="Arial" pitchFamily="34" charset="0"/>
            </a:endParaRPr>
          </a:p>
          <a:p>
            <a:endParaRPr lang="es-MX" b="1" dirty="0" smtClean="0">
              <a:latin typeface="Arial" pitchFamily="34" charset="0"/>
              <a:cs typeface="Arial" pitchFamily="34" charset="0"/>
            </a:endParaRPr>
          </a:p>
          <a:p>
            <a:r>
              <a:rPr lang="es-MX" b="1" dirty="0" smtClean="0">
                <a:latin typeface="Arial" pitchFamily="34" charset="0"/>
                <a:cs typeface="Arial" pitchFamily="34" charset="0"/>
              </a:rPr>
              <a:t>2.1</a:t>
            </a:r>
            <a:r>
              <a:rPr lang="es-MX" b="1" dirty="0">
                <a:latin typeface="Arial" pitchFamily="34" charset="0"/>
                <a:cs typeface="Arial" pitchFamily="34" charset="0"/>
              </a:rPr>
              <a:t>.-OBJETIVO GENERAL.</a:t>
            </a:r>
            <a:endParaRPr lang="es-PE" dirty="0">
              <a:latin typeface="Arial" pitchFamily="34" charset="0"/>
              <a:cs typeface="Arial" pitchFamily="34" charset="0"/>
            </a:endParaRPr>
          </a:p>
          <a:p>
            <a:pPr lvl="1"/>
            <a:r>
              <a:rPr lang="es-MX" dirty="0">
                <a:latin typeface="Arial" pitchFamily="34" charset="0"/>
                <a:cs typeface="Arial" pitchFamily="34" charset="0"/>
              </a:rPr>
              <a:t>Evaluar en qué medida la eutrofización afecta a la demanda bioquímica del oxígeno en la microcuenca del río Mariño. </a:t>
            </a:r>
            <a:endParaRPr lang="es-PE" dirty="0">
              <a:latin typeface="Arial" pitchFamily="34" charset="0"/>
              <a:cs typeface="Arial" pitchFamily="34" charset="0"/>
            </a:endParaRPr>
          </a:p>
          <a:p>
            <a:r>
              <a:rPr lang="es-MX" dirty="0">
                <a:latin typeface="Arial" pitchFamily="34" charset="0"/>
                <a:cs typeface="Arial" pitchFamily="34" charset="0"/>
              </a:rPr>
              <a:t> </a:t>
            </a:r>
            <a:endParaRPr lang="es-PE" dirty="0">
              <a:latin typeface="Arial" pitchFamily="34" charset="0"/>
              <a:cs typeface="Arial" pitchFamily="34" charset="0"/>
            </a:endParaRPr>
          </a:p>
          <a:p>
            <a:r>
              <a:rPr lang="es-MX" b="1" dirty="0">
                <a:latin typeface="Arial" pitchFamily="34" charset="0"/>
                <a:cs typeface="Arial" pitchFamily="34" charset="0"/>
              </a:rPr>
              <a:t>2.2.-</a:t>
            </a:r>
            <a:r>
              <a:rPr lang="es-MX" dirty="0">
                <a:latin typeface="Arial" pitchFamily="34" charset="0"/>
                <a:cs typeface="Arial" pitchFamily="34" charset="0"/>
              </a:rPr>
              <a:t> </a:t>
            </a:r>
            <a:r>
              <a:rPr lang="es-MX" b="1" dirty="0">
                <a:latin typeface="Arial" pitchFamily="34" charset="0"/>
                <a:cs typeface="Arial" pitchFamily="34" charset="0"/>
              </a:rPr>
              <a:t>OBJETIVOS ESPECÍFICOS.</a:t>
            </a:r>
            <a:endParaRPr lang="es-PE" dirty="0">
              <a:latin typeface="Arial" pitchFamily="34" charset="0"/>
              <a:cs typeface="Arial" pitchFamily="34" charset="0"/>
            </a:endParaRPr>
          </a:p>
          <a:p>
            <a:pPr lvl="1"/>
            <a:r>
              <a:rPr lang="es-MX" dirty="0">
                <a:latin typeface="Arial" pitchFamily="34" charset="0"/>
                <a:cs typeface="Arial" pitchFamily="34" charset="0"/>
              </a:rPr>
              <a:t>2.2.1.-Evaluar en qué medida la Eutrofización por vertido de residuos sólidos orgánicos afectan a la demanda bioquímica del oxígeno en la microcuenca del río Mariño.</a:t>
            </a:r>
            <a:endParaRPr lang="es-PE" dirty="0">
              <a:latin typeface="Arial" pitchFamily="34" charset="0"/>
              <a:cs typeface="Arial" pitchFamily="34" charset="0"/>
            </a:endParaRPr>
          </a:p>
          <a:p>
            <a:pPr lvl="1"/>
            <a:endParaRPr lang="es-MX" dirty="0" smtClean="0">
              <a:latin typeface="Arial" pitchFamily="34" charset="0"/>
              <a:cs typeface="Arial" pitchFamily="34" charset="0"/>
            </a:endParaRPr>
          </a:p>
          <a:p>
            <a:pPr lvl="1"/>
            <a:r>
              <a:rPr lang="es-MX" dirty="0" smtClean="0">
                <a:latin typeface="Arial" pitchFamily="34" charset="0"/>
                <a:cs typeface="Arial" pitchFamily="34" charset="0"/>
              </a:rPr>
              <a:t>2.2.2</a:t>
            </a:r>
            <a:r>
              <a:rPr lang="es-MX" dirty="0">
                <a:latin typeface="Arial" pitchFamily="34" charset="0"/>
                <a:cs typeface="Arial" pitchFamily="34" charset="0"/>
              </a:rPr>
              <a:t>.- Determinar en qué medida la Eutrofización por residuos de agroquímicos afectan a la demanda bioquímica del oxígeno en la microcuenca del río Mariño.</a:t>
            </a:r>
            <a:endParaRPr lang="es-PE" dirty="0">
              <a:latin typeface="Arial" pitchFamily="34" charset="0"/>
              <a:cs typeface="Arial" pitchFamily="34" charset="0"/>
            </a:endParaRPr>
          </a:p>
          <a:p>
            <a:pPr lvl="1"/>
            <a:endParaRPr lang="es-MX" dirty="0" smtClean="0">
              <a:latin typeface="Arial" pitchFamily="34" charset="0"/>
              <a:cs typeface="Arial" pitchFamily="34" charset="0"/>
            </a:endParaRPr>
          </a:p>
          <a:p>
            <a:pPr lvl="1"/>
            <a:r>
              <a:rPr lang="es-MX" dirty="0" smtClean="0">
                <a:latin typeface="Arial" pitchFamily="34" charset="0"/>
                <a:cs typeface="Arial" pitchFamily="34" charset="0"/>
              </a:rPr>
              <a:t>2.2.3</a:t>
            </a:r>
            <a:r>
              <a:rPr lang="es-MX" dirty="0">
                <a:latin typeface="Arial" pitchFamily="34" charset="0"/>
                <a:cs typeface="Arial" pitchFamily="34" charset="0"/>
              </a:rPr>
              <a:t>.-Identificar en qué medida la Eutrofización por uso detergentes con fosfatos afectan a la demanda Bioquímica del Oxigeno en la microcuenca del rio Mariño</a:t>
            </a:r>
            <a:r>
              <a:rPr lang="es-MX" dirty="0" smtClean="0">
                <a:latin typeface="Arial" pitchFamily="34" charset="0"/>
                <a:cs typeface="Arial" pitchFamily="34" charset="0"/>
              </a:rPr>
              <a:t>.</a:t>
            </a:r>
          </a:p>
          <a:p>
            <a:endParaRPr lang="es-MX" dirty="0"/>
          </a:p>
          <a:p>
            <a:endParaRPr lang="es-MX" dirty="0" smtClean="0"/>
          </a:p>
          <a:p>
            <a:endParaRPr lang="es-MX" dirty="0"/>
          </a:p>
          <a:p>
            <a:endParaRPr lang="es-MX" dirty="0" smtClean="0"/>
          </a:p>
          <a:p>
            <a:endParaRPr lang="es-PE" dirty="0"/>
          </a:p>
        </p:txBody>
      </p:sp>
    </p:spTree>
    <p:extLst>
      <p:ext uri="{BB962C8B-B14F-4D97-AF65-F5344CB8AC3E}">
        <p14:creationId xmlns:p14="http://schemas.microsoft.com/office/powerpoint/2010/main" val="26879281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297</TotalTime>
  <Words>2337</Words>
  <Application>Microsoft Office PowerPoint</Application>
  <PresentationFormat>Presentación en pantalla (4:3)</PresentationFormat>
  <Paragraphs>281</Paragraphs>
  <Slides>29</Slides>
  <Notes>1</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Mirador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conclusión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RAPTOR</dc:creator>
  <cp:lastModifiedBy>RAPTOR</cp:lastModifiedBy>
  <cp:revision>32</cp:revision>
  <dcterms:created xsi:type="dcterms:W3CDTF">2013-09-28T23:42:15Z</dcterms:created>
  <dcterms:modified xsi:type="dcterms:W3CDTF">2013-09-29T17:41:51Z</dcterms:modified>
</cp:coreProperties>
</file>