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47" r:id="rId2"/>
    <p:sldId id="348" r:id="rId3"/>
    <p:sldId id="353" r:id="rId4"/>
    <p:sldId id="354" r:id="rId5"/>
    <p:sldId id="330" r:id="rId6"/>
    <p:sldId id="365" r:id="rId7"/>
    <p:sldId id="357" r:id="rId8"/>
    <p:sldId id="332" r:id="rId9"/>
    <p:sldId id="363" r:id="rId10"/>
    <p:sldId id="361" r:id="rId11"/>
    <p:sldId id="364" r:id="rId12"/>
    <p:sldId id="366" r:id="rId13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CC99"/>
    <a:srgbClr val="005800"/>
    <a:srgbClr val="61FFD6"/>
    <a:srgbClr val="008000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4" autoAdjust="0"/>
    <p:restoredTop sz="94684" autoAdjust="0"/>
  </p:normalViewPr>
  <p:slideViewPr>
    <p:cSldViewPr>
      <p:cViewPr varScale="1">
        <p:scale>
          <a:sx n="44" d="100"/>
          <a:sy n="44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70BFD-98F9-4637-8B77-CDF8D9FD3E6F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2FD4E-D15E-465B-AAA4-1446846D3C45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2D45D-6A4E-48A7-96B4-413C8350C252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75B89-02A0-4824-A6E0-8C6388B94071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30F15-0CCA-41B4-B8E5-2800AF104B06}" type="datetimeFigureOut">
              <a:rPr lang="es-PE" smtClean="0"/>
              <a:pPr/>
              <a:t>20/09/2011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89E7C-360E-41CB-8AA3-E4AE2543C02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dar.org.pe/" TargetMode="External"/><Relationship Id="rId4" Type="http://schemas.openxmlformats.org/officeDocument/2006/relationships/hyperlink" Target="mailto:hchepiu@dar.org.p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57" y="0"/>
            <a:ext cx="9139943" cy="6858000"/>
          </a:xfrm>
          <a:prstGeom prst="rect">
            <a:avLst/>
          </a:prstGeom>
        </p:spPr>
      </p:pic>
      <p:pic>
        <p:nvPicPr>
          <p:cNvPr id="6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3933056"/>
            <a:ext cx="1502147" cy="2610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4 CuadroTexto"/>
          <p:cNvSpPr txBox="1">
            <a:spLocks noChangeArrowheads="1"/>
          </p:cNvSpPr>
          <p:nvPr/>
        </p:nvSpPr>
        <p:spPr bwMode="auto">
          <a:xfrm>
            <a:off x="395536" y="2005604"/>
            <a:ext cx="849694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MX" sz="5400" b="1" kern="0" dirty="0" smtClean="0">
                <a:solidFill>
                  <a:srgbClr val="C00000"/>
                </a:solidFill>
                <a:latin typeface="+mj-lt"/>
              </a:rPr>
              <a:t>GRUPO REDD+ PERÚ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51520" y="3789040"/>
            <a:ext cx="6768753" cy="142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buClr>
                <a:srgbClr val="990000"/>
              </a:buClr>
              <a:buSzPct val="70000"/>
            </a:pPr>
            <a:endParaRPr lang="es-PE" sz="2400" b="1" dirty="0" smtClean="0">
              <a:latin typeface="Cambria" pitchFamily="18" charset="0"/>
            </a:endParaRPr>
          </a:p>
          <a:p>
            <a:pPr algn="r">
              <a:spcBef>
                <a:spcPct val="20000"/>
              </a:spcBef>
              <a:buClr>
                <a:srgbClr val="990000"/>
              </a:buClr>
              <a:buSzPct val="70000"/>
            </a:pPr>
            <a:r>
              <a:rPr lang="es-PE" sz="2400" b="1" dirty="0" smtClean="0">
                <a:latin typeface="Cambria" pitchFamily="18" charset="0"/>
              </a:rPr>
              <a:t>Hugo Che </a:t>
            </a:r>
            <a:r>
              <a:rPr lang="es-PE" sz="2400" b="1" dirty="0" err="1" smtClean="0">
                <a:latin typeface="Cambria" pitchFamily="18" charset="0"/>
              </a:rPr>
              <a:t>Piu</a:t>
            </a:r>
            <a:r>
              <a:rPr lang="es-PE" sz="2400" b="1" dirty="0" smtClean="0">
                <a:latin typeface="Cambria" pitchFamily="18" charset="0"/>
              </a:rPr>
              <a:t> </a:t>
            </a:r>
            <a:r>
              <a:rPr lang="es-PE" sz="2400" b="1" dirty="0" err="1" smtClean="0">
                <a:latin typeface="Cambria" pitchFamily="18" charset="0"/>
              </a:rPr>
              <a:t>Deza</a:t>
            </a:r>
            <a:endParaRPr lang="es-PE" sz="2400" b="1" dirty="0" smtClean="0">
              <a:latin typeface="Cambria" pitchFamily="18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1406" y="5929330"/>
            <a:ext cx="28909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400" b="1" dirty="0" smtClean="0">
                <a:solidFill>
                  <a:schemeClr val="bg1"/>
                </a:solidFill>
              </a:rPr>
              <a:t>Iquitos</a:t>
            </a:r>
            <a:r>
              <a:rPr lang="es-MX" sz="1400" b="1" dirty="0" smtClean="0">
                <a:solidFill>
                  <a:schemeClr val="bg1"/>
                </a:solidFill>
              </a:rPr>
              <a:t>,  21 de septiembre del 2011</a:t>
            </a:r>
            <a:endParaRPr lang="es-E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13" name="Picture 2" descr="http://3.bp.blogspot.com/-yC5v3RtYEn0/TaoEsIe2__I/AAAAAAAACzE/QqDnE-GmzgM/s640/mapa-mudo-peru-croqui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666874"/>
            <a:ext cx="4200525" cy="5191126"/>
          </a:xfrm>
          <a:prstGeom prst="rect">
            <a:avLst/>
          </a:prstGeom>
          <a:noFill/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971600" y="1844824"/>
            <a:ext cx="74295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400" dirty="0" smtClean="0">
              <a:latin typeface="Cambria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500694" y="4572008"/>
            <a:ext cx="3357586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005800"/>
                </a:solidFill>
              </a:rPr>
              <a:t>Grupo REDD Perú</a:t>
            </a:r>
          </a:p>
          <a:p>
            <a:r>
              <a:rPr lang="es-ES" sz="3200" b="1" dirty="0" smtClean="0">
                <a:solidFill>
                  <a:srgbClr val="005800"/>
                </a:solidFill>
              </a:rPr>
              <a:t>Nacional</a:t>
            </a:r>
            <a:endParaRPr lang="es-ES" sz="3200" b="1" dirty="0">
              <a:solidFill>
                <a:srgbClr val="005800"/>
              </a:solidFill>
            </a:endParaRPr>
          </a:p>
        </p:txBody>
      </p:sp>
      <p:sp>
        <p:nvSpPr>
          <p:cNvPr id="15" name="14 Estrella de 5 puntas"/>
          <p:cNvSpPr/>
          <p:nvPr/>
        </p:nvSpPr>
        <p:spPr>
          <a:xfrm>
            <a:off x="1071538" y="292893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strella de 5 puntas"/>
          <p:cNvSpPr/>
          <p:nvPr/>
        </p:nvSpPr>
        <p:spPr>
          <a:xfrm>
            <a:off x="2071670" y="350043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Estrella de 5 puntas"/>
          <p:cNvSpPr/>
          <p:nvPr/>
        </p:nvSpPr>
        <p:spPr>
          <a:xfrm>
            <a:off x="2928926" y="421481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Estrella de 5 puntas"/>
          <p:cNvSpPr/>
          <p:nvPr/>
        </p:nvSpPr>
        <p:spPr>
          <a:xfrm>
            <a:off x="3714744" y="471488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Estrella de 5 puntas"/>
          <p:cNvSpPr/>
          <p:nvPr/>
        </p:nvSpPr>
        <p:spPr>
          <a:xfrm>
            <a:off x="2643174" y="278605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Estrella de 5 puntas"/>
          <p:cNvSpPr/>
          <p:nvPr/>
        </p:nvSpPr>
        <p:spPr>
          <a:xfrm>
            <a:off x="3214678" y="507207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CuadroTexto"/>
          <p:cNvSpPr txBox="1"/>
          <p:nvPr/>
        </p:nvSpPr>
        <p:spPr>
          <a:xfrm>
            <a:off x="5500694" y="3071810"/>
            <a:ext cx="3377536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005800"/>
                </a:solidFill>
              </a:rPr>
              <a:t>Mesas Regionales </a:t>
            </a:r>
          </a:p>
          <a:p>
            <a:r>
              <a:rPr lang="es-ES" sz="3200" b="1" dirty="0" smtClean="0">
                <a:solidFill>
                  <a:srgbClr val="005800"/>
                </a:solidFill>
              </a:rPr>
              <a:t>REDD</a:t>
            </a:r>
            <a:endParaRPr lang="es-ES" sz="3200" b="1" dirty="0">
              <a:solidFill>
                <a:srgbClr val="005800"/>
              </a:solidFill>
            </a:endParaRPr>
          </a:p>
        </p:txBody>
      </p:sp>
      <p:sp>
        <p:nvSpPr>
          <p:cNvPr id="22" name="21 Estrella de 5 puntas"/>
          <p:cNvSpPr/>
          <p:nvPr/>
        </p:nvSpPr>
        <p:spPr>
          <a:xfrm>
            <a:off x="7286644" y="371475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Estrella de 5 puntas"/>
          <p:cNvSpPr/>
          <p:nvPr/>
        </p:nvSpPr>
        <p:spPr>
          <a:xfrm>
            <a:off x="2000232" y="4714884"/>
            <a:ext cx="285752" cy="285752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Estrella de 5 puntas"/>
          <p:cNvSpPr/>
          <p:nvPr/>
        </p:nvSpPr>
        <p:spPr>
          <a:xfrm>
            <a:off x="7358082" y="5143512"/>
            <a:ext cx="285752" cy="285752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Estrella de 5 puntas"/>
          <p:cNvSpPr/>
          <p:nvPr/>
        </p:nvSpPr>
        <p:spPr>
          <a:xfrm>
            <a:off x="2500298" y="4500570"/>
            <a:ext cx="285752" cy="285752"/>
          </a:xfrm>
          <a:prstGeom prst="star5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4 CuadroTexto"/>
          <p:cNvSpPr txBox="1">
            <a:spLocks noChangeArrowheads="1"/>
          </p:cNvSpPr>
          <p:nvPr/>
        </p:nvSpPr>
        <p:spPr bwMode="auto">
          <a:xfrm>
            <a:off x="395536" y="863726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¿QUÉ ES EL GRUPO REDD 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143372" y="1844825"/>
            <a:ext cx="4257728" cy="2227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MX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No </a:t>
            </a:r>
            <a:r>
              <a:rPr lang="es-MX" sz="2800" dirty="0" smtClean="0">
                <a:latin typeface="Cambria" pitchFamily="18" charset="0"/>
              </a:rPr>
              <a:t>es el </a:t>
            </a:r>
            <a:r>
              <a:rPr lang="es-MX" sz="2800" dirty="0" smtClean="0">
                <a:latin typeface="Cambria" pitchFamily="18" charset="0"/>
              </a:rPr>
              <a:t>“jefe” </a:t>
            </a:r>
            <a:r>
              <a:rPr lang="es-MX" sz="2800" dirty="0" smtClean="0">
                <a:latin typeface="Cambria" pitchFamily="18" charset="0"/>
              </a:rPr>
              <a:t>de las Mesas </a:t>
            </a:r>
            <a:r>
              <a:rPr lang="es-MX" sz="2800" dirty="0" smtClean="0">
                <a:latin typeface="Cambria" pitchFamily="18" charset="0"/>
              </a:rPr>
              <a:t>Regionales.</a:t>
            </a: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No </a:t>
            </a:r>
            <a:r>
              <a:rPr lang="es-MX" sz="2800" dirty="0" smtClean="0">
                <a:latin typeface="Cambria" pitchFamily="18" charset="0"/>
              </a:rPr>
              <a:t>es una instancia de </a:t>
            </a:r>
            <a:r>
              <a:rPr lang="es-MX" sz="2800" dirty="0" smtClean="0">
                <a:latin typeface="Cambria" pitchFamily="18" charset="0"/>
              </a:rPr>
              <a:t>gobierno.</a:t>
            </a:r>
            <a:endParaRPr lang="es-MX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No </a:t>
            </a:r>
            <a:r>
              <a:rPr lang="es-MX" sz="2800" dirty="0" smtClean="0">
                <a:latin typeface="Cambria" pitchFamily="18" charset="0"/>
              </a:rPr>
              <a:t>reemplaza la necesidad de </a:t>
            </a:r>
            <a:r>
              <a:rPr lang="es-MX" sz="2800" dirty="0" smtClean="0">
                <a:latin typeface="Cambria" pitchFamily="18" charset="0"/>
              </a:rPr>
              <a:t>informar. </a:t>
            </a:r>
            <a:endParaRPr lang="es-MX" sz="2800" dirty="0" smtClean="0">
              <a:latin typeface="Cambria" pitchFamily="18" charset="0"/>
            </a:endParaRPr>
          </a:p>
        </p:txBody>
      </p:sp>
      <p:sp>
        <p:nvSpPr>
          <p:cNvPr id="10" name="4 CuadroTexto"/>
          <p:cNvSpPr txBox="1">
            <a:spLocks noChangeArrowheads="1"/>
          </p:cNvSpPr>
          <p:nvPr/>
        </p:nvSpPr>
        <p:spPr bwMode="auto">
          <a:xfrm>
            <a:off x="285720" y="863726"/>
            <a:ext cx="800105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¿QUÉ </a:t>
            </a: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s-MX" sz="46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</a:t>
            </a:r>
            <a:r>
              <a:rPr lang="es-MX" sz="4400" b="1" kern="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ES </a:t>
            </a: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EL GRUPO REDD </a:t>
            </a: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11" name="Picture 4" descr="http://a1.sphotos.ak.fbcdn.net/hphotos-ak-snc6/197614_151463604912692_112429505482769_299971_2244163_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571744"/>
            <a:ext cx="3339499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57" y="0"/>
            <a:ext cx="9139943" cy="6858000"/>
          </a:xfrm>
          <a:prstGeom prst="rect">
            <a:avLst/>
          </a:prstGeom>
        </p:spPr>
      </p:pic>
      <p:pic>
        <p:nvPicPr>
          <p:cNvPr id="10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8710" y="1988840"/>
            <a:ext cx="1605378" cy="2793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4 CuadroTexto"/>
          <p:cNvSpPr txBox="1">
            <a:spLocks noChangeArrowheads="1"/>
          </p:cNvSpPr>
          <p:nvPr/>
        </p:nvSpPr>
        <p:spPr bwMode="auto">
          <a:xfrm>
            <a:off x="653358" y="1142984"/>
            <a:ext cx="77048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MX" sz="6000" b="1" kern="0" dirty="0" smtClean="0">
                <a:solidFill>
                  <a:srgbClr val="C00000"/>
                </a:solidFill>
                <a:latin typeface="+mj-lt"/>
              </a:rPr>
              <a:t>MUCHAS GRACIAS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976313" y="4429132"/>
            <a:ext cx="7239000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s-PE" b="1" dirty="0">
                <a:solidFill>
                  <a:srgbClr val="C00000"/>
                </a:solidFill>
                <a:latin typeface="Arial" charset="0"/>
                <a:hlinkClick r:id="rId4"/>
              </a:rPr>
              <a:t>hchepiu@dar.org.pe</a:t>
            </a:r>
            <a:endParaRPr lang="es-PE" b="1" dirty="0">
              <a:solidFill>
                <a:srgbClr val="C00000"/>
              </a:solidFill>
              <a:latin typeface="Arial" charset="0"/>
            </a:endParaRPr>
          </a:p>
          <a:p>
            <a:pPr algn="ctr"/>
            <a:r>
              <a:rPr lang="es-PE" b="1" dirty="0">
                <a:solidFill>
                  <a:srgbClr val="C00000"/>
                </a:solidFill>
                <a:latin typeface="Arial" charset="0"/>
              </a:rPr>
              <a:t>Jr. Coronel Zegarra 260 </a:t>
            </a:r>
          </a:p>
          <a:p>
            <a:pPr algn="ctr"/>
            <a:r>
              <a:rPr lang="es-PE" b="1" dirty="0">
                <a:solidFill>
                  <a:srgbClr val="C00000"/>
                </a:solidFill>
                <a:latin typeface="Arial" charset="0"/>
              </a:rPr>
              <a:t>Jesús María, Lima</a:t>
            </a:r>
          </a:p>
          <a:p>
            <a:pPr algn="ctr"/>
            <a:r>
              <a:rPr lang="es-PE" b="1" dirty="0">
                <a:solidFill>
                  <a:srgbClr val="C00000"/>
                </a:solidFill>
                <a:latin typeface="Arial" charset="0"/>
                <a:hlinkClick r:id="rId5"/>
              </a:rPr>
              <a:t>www.dar.org.pe</a:t>
            </a:r>
            <a:endParaRPr lang="es-PE" b="1" dirty="0">
              <a:solidFill>
                <a:srgbClr val="C00000"/>
              </a:solidFill>
              <a:latin typeface="Arial" charset="0"/>
            </a:endParaRPr>
          </a:p>
          <a:p>
            <a:pPr algn="ctr"/>
            <a:r>
              <a:rPr lang="es-PE" b="1" dirty="0">
                <a:solidFill>
                  <a:srgbClr val="C00000"/>
                </a:solidFill>
                <a:latin typeface="Arial" charset="0"/>
              </a:rPr>
              <a:t>511-2662063</a:t>
            </a:r>
            <a:endParaRPr lang="es-ES" b="1" dirty="0">
              <a:solidFill>
                <a:srgbClr val="C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4 CuadroTexto"/>
          <p:cNvSpPr txBox="1">
            <a:spLocks noChangeArrowheads="1"/>
          </p:cNvSpPr>
          <p:nvPr/>
        </p:nvSpPr>
        <p:spPr bwMode="auto">
          <a:xfrm>
            <a:off x="395536" y="1006602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marR="0" lvl="0" indent="-7429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ADVERTENCIA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000125" y="1628775"/>
            <a:ext cx="74295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800" dirty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PE" sz="2800" dirty="0" smtClean="0">
                <a:latin typeface="Cambria" pitchFamily="18" charset="0"/>
              </a:rPr>
              <a:t>Aunque somos los coordinadores del Grupo REDD Perú </a:t>
            </a:r>
            <a:r>
              <a:rPr lang="es-PE" sz="2800" b="1" dirty="0" smtClean="0">
                <a:latin typeface="Cambria" pitchFamily="18" charset="0"/>
              </a:rPr>
              <a:t>hoy vamos hablar del </a:t>
            </a:r>
            <a:r>
              <a:rPr lang="es-PE" sz="2800" dirty="0" smtClean="0">
                <a:latin typeface="Cambria" pitchFamily="18" charset="0"/>
              </a:rPr>
              <a:t>Grupo REDD Perú </a:t>
            </a:r>
            <a:r>
              <a:rPr lang="es-PE" sz="2800" b="1" dirty="0" smtClean="0">
                <a:latin typeface="Cambria" pitchFamily="18" charset="0"/>
              </a:rPr>
              <a:t>pero no en nombre del </a:t>
            </a:r>
            <a:r>
              <a:rPr lang="es-PE" sz="2800" dirty="0" smtClean="0">
                <a:latin typeface="Cambria" pitchFamily="18" charset="0"/>
              </a:rPr>
              <a:t>Grupo REDD Perú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4 CuadroTexto"/>
          <p:cNvSpPr txBox="1">
            <a:spLocks noChangeArrowheads="1"/>
          </p:cNvSpPr>
          <p:nvPr/>
        </p:nvSpPr>
        <p:spPr bwMode="auto">
          <a:xfrm>
            <a:off x="395536" y="571480"/>
            <a:ext cx="770485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¿PORQUÉ Y PARA QUÉ UN GRUPO REDD 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3643306" y="1844824"/>
            <a:ext cx="5072098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PE" sz="2800" dirty="0" smtClean="0">
                <a:latin typeface="Cambria" pitchFamily="18" charset="0"/>
              </a:rPr>
              <a:t>El éxito de REDD demanda la gobernanza de un proceso complejo (múltiples actores, intereses, perspectivas, niveles, escalas, interdependencias,  incertidumbre.</a:t>
            </a:r>
            <a:endParaRPr lang="es-PE" sz="2800" dirty="0" smtClean="0">
              <a:latin typeface="Cambria" pitchFamily="18" charset="0"/>
            </a:endParaRPr>
          </a:p>
        </p:txBody>
      </p:sp>
      <p:pic>
        <p:nvPicPr>
          <p:cNvPr id="7" name="Picture 2" descr="http://a5.sphotos.ak.fbcdn.net/hphotos-ak-snc6/199278_151465138245872_112429505482769_299986_2141491_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643182"/>
            <a:ext cx="3199657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4 CuadroTexto"/>
          <p:cNvSpPr txBox="1">
            <a:spLocks noChangeArrowheads="1"/>
          </p:cNvSpPr>
          <p:nvPr/>
        </p:nvSpPr>
        <p:spPr bwMode="auto">
          <a:xfrm>
            <a:off x="395536" y="571480"/>
            <a:ext cx="770485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¿PORQUÉ Y PARA QUÉ UN GRUPO REDD 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971600" y="1844824"/>
            <a:ext cx="74295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Ninguna institución podrá adaptarse para hacer frente a este desafío por sí sola.</a:t>
            </a: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Las transformaciones que busca REDD requiere de una amplia "legitimidad política“.</a:t>
            </a: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Una coalición amplia aunque sea por razones muy diferentes puede ser mucho más durable que aquellas que se sustentan solo en un grupo clave de actores.</a:t>
            </a: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8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043434" y="1874859"/>
            <a:ext cx="4600532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MX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Es una iniciativa público-privada, iniciada el 2008 que busca contribuir a la implementación y el desarrollo de los mecanismos REDD. </a:t>
            </a: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MX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800" dirty="0" smtClean="0">
              <a:latin typeface="Cambria" pitchFamily="18" charset="0"/>
            </a:endParaRPr>
          </a:p>
        </p:txBody>
      </p:sp>
      <p:sp>
        <p:nvSpPr>
          <p:cNvPr id="11" name="4 CuadroTexto"/>
          <p:cNvSpPr txBox="1">
            <a:spLocks noChangeArrowheads="1"/>
          </p:cNvSpPr>
          <p:nvPr/>
        </p:nvSpPr>
        <p:spPr bwMode="auto">
          <a:xfrm>
            <a:off x="395536" y="935164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¿QUÉ ES EL GRUPO REDD 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8" name="Picture 1" descr="C:\Users\User\Documents\Documentos Hugo\REDD\Taller Tarapoto\rpp_00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2428868"/>
            <a:ext cx="3235230" cy="24264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971600" y="1844824"/>
            <a:ext cx="74295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Es un </a:t>
            </a:r>
            <a:r>
              <a:rPr lang="es-MX" sz="2800" b="1" dirty="0" smtClean="0">
                <a:latin typeface="Cambria" pitchFamily="18" charset="0"/>
              </a:rPr>
              <a:t>espacio de interlocución </a:t>
            </a:r>
            <a:r>
              <a:rPr lang="es-MX" sz="2800" dirty="0" smtClean="0">
                <a:latin typeface="Cambria" pitchFamily="18" charset="0"/>
              </a:rPr>
              <a:t>entre las diferentes organizaciones públicas y privadas </a:t>
            </a:r>
            <a:r>
              <a:rPr lang="es-MX" sz="2800" b="1" dirty="0" smtClean="0">
                <a:latin typeface="Cambria" pitchFamily="18" charset="0"/>
              </a:rPr>
              <a:t>sobre REDD </a:t>
            </a:r>
            <a:r>
              <a:rPr lang="es-MX" sz="2800" dirty="0" smtClean="0">
                <a:latin typeface="Cambria" pitchFamily="18" charset="0"/>
              </a:rPr>
              <a:t>en el Perú, basado en la libre participación, transparencia, buena fe y compromiso de sus integrantes. El Grupo REDD Perú tiene </a:t>
            </a:r>
            <a:r>
              <a:rPr lang="es-MX" sz="2800" b="1" dirty="0" smtClean="0">
                <a:latin typeface="Cambria" pitchFamily="18" charset="0"/>
              </a:rPr>
              <a:t>un rol de incidencia, un rol consultivo y un rol informativo </a:t>
            </a:r>
            <a:r>
              <a:rPr lang="es-MX" sz="2800" dirty="0" smtClean="0">
                <a:latin typeface="Cambria" pitchFamily="18" charset="0"/>
              </a:rPr>
              <a:t>sobre el proceso REDD nacional.</a:t>
            </a:r>
          </a:p>
        </p:txBody>
      </p:sp>
      <p:sp>
        <p:nvSpPr>
          <p:cNvPr id="10" name="4 CuadroTexto"/>
          <p:cNvSpPr txBox="1">
            <a:spLocks noChangeArrowheads="1"/>
          </p:cNvSpPr>
          <p:nvPr/>
        </p:nvSpPr>
        <p:spPr bwMode="auto">
          <a:xfrm>
            <a:off x="395536" y="863726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¿QUÉ ES EL GRUPO REDD 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971600" y="1844824"/>
            <a:ext cx="74295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Coordinación </a:t>
            </a:r>
            <a:r>
              <a:rPr lang="es-MX" sz="2800" dirty="0" smtClean="0">
                <a:latin typeface="Cambria" pitchFamily="18" charset="0"/>
              </a:rPr>
              <a:t>General a cargo de DAR.</a:t>
            </a: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MX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Tres </a:t>
            </a:r>
            <a:r>
              <a:rPr lang="es-MX" sz="2800" dirty="0" smtClean="0">
                <a:latin typeface="Cambria" pitchFamily="18" charset="0"/>
              </a:rPr>
              <a:t>sub grupos:</a:t>
            </a:r>
          </a:p>
          <a:p>
            <a:pPr marL="1009650" lvl="1" indent="-552450">
              <a:spcBef>
                <a:spcPct val="20000"/>
              </a:spcBef>
              <a:buClr>
                <a:srgbClr val="990000"/>
              </a:buClr>
              <a:buSzPct val="70000"/>
              <a:buFont typeface="+mj-lt"/>
              <a:buAutoNum type="arabicPeriod"/>
            </a:pPr>
            <a:r>
              <a:rPr lang="es-MX" sz="2800" dirty="0" smtClean="0">
                <a:latin typeface="Cambria" pitchFamily="18" charset="0"/>
              </a:rPr>
              <a:t>Técnico: </a:t>
            </a:r>
            <a:r>
              <a:rPr lang="es-MX" sz="2800" dirty="0" err="1" smtClean="0">
                <a:latin typeface="Cambria" pitchFamily="18" charset="0"/>
              </a:rPr>
              <a:t>Helvetas</a:t>
            </a:r>
            <a:r>
              <a:rPr lang="es-MX" sz="2800" dirty="0" smtClean="0">
                <a:latin typeface="Cambria" pitchFamily="18" charset="0"/>
              </a:rPr>
              <a:t> </a:t>
            </a:r>
            <a:r>
              <a:rPr lang="es-MX" sz="2800" dirty="0" err="1" smtClean="0">
                <a:latin typeface="Cambria" pitchFamily="18" charset="0"/>
              </a:rPr>
              <a:t>Swiss</a:t>
            </a:r>
            <a:r>
              <a:rPr lang="es-MX" sz="2800" dirty="0" smtClean="0">
                <a:latin typeface="Cambria" pitchFamily="18" charset="0"/>
              </a:rPr>
              <a:t> </a:t>
            </a:r>
            <a:r>
              <a:rPr lang="es-MX" sz="2800" dirty="0" err="1" smtClean="0">
                <a:latin typeface="Cambria" pitchFamily="18" charset="0"/>
              </a:rPr>
              <a:t>Intercoperation</a:t>
            </a:r>
            <a:r>
              <a:rPr lang="es-MX" sz="2800" dirty="0" smtClean="0">
                <a:latin typeface="Cambria" pitchFamily="18" charset="0"/>
              </a:rPr>
              <a:t> </a:t>
            </a:r>
          </a:p>
          <a:p>
            <a:pPr marL="1009650" lvl="1" indent="-552450">
              <a:spcBef>
                <a:spcPct val="20000"/>
              </a:spcBef>
              <a:buClr>
                <a:srgbClr val="990000"/>
              </a:buClr>
              <a:buSzPct val="70000"/>
              <a:buFont typeface="+mj-lt"/>
              <a:buAutoNum type="arabicPeriod"/>
            </a:pPr>
            <a:r>
              <a:rPr lang="es-MX" sz="2800" dirty="0" smtClean="0">
                <a:latin typeface="Cambria" pitchFamily="18" charset="0"/>
              </a:rPr>
              <a:t>Legal Institucional: SPDA</a:t>
            </a:r>
          </a:p>
          <a:p>
            <a:pPr marL="1009650" lvl="1" indent="-552450">
              <a:spcBef>
                <a:spcPct val="20000"/>
              </a:spcBef>
              <a:buClr>
                <a:srgbClr val="990000"/>
              </a:buClr>
              <a:buSzPct val="70000"/>
              <a:buFont typeface="+mj-lt"/>
              <a:buAutoNum type="arabicPeriod"/>
            </a:pPr>
            <a:r>
              <a:rPr lang="es-MX" sz="2800" dirty="0" smtClean="0">
                <a:latin typeface="Cambria" pitchFamily="18" charset="0"/>
              </a:rPr>
              <a:t>Transparencia Financiero: ICRAF</a:t>
            </a:r>
          </a:p>
          <a:p>
            <a:pPr marL="1009650" lvl="1" indent="-552450">
              <a:spcBef>
                <a:spcPct val="20000"/>
              </a:spcBef>
              <a:buClr>
                <a:srgbClr val="990000"/>
              </a:buClr>
              <a:buSzPct val="70000"/>
              <a:buFont typeface="+mj-lt"/>
              <a:buAutoNum type="arabicPeriod"/>
            </a:pPr>
            <a:r>
              <a:rPr lang="es-MX" sz="2800" dirty="0" smtClean="0">
                <a:latin typeface="Cambria" pitchFamily="18" charset="0"/>
              </a:rPr>
              <a:t>Participación Comunicaciones: CI</a:t>
            </a:r>
          </a:p>
        </p:txBody>
      </p:sp>
      <p:sp>
        <p:nvSpPr>
          <p:cNvPr id="10" name="4 CuadroTexto"/>
          <p:cNvSpPr txBox="1">
            <a:spLocks noChangeArrowheads="1"/>
          </p:cNvSpPr>
          <p:nvPr/>
        </p:nvSpPr>
        <p:spPr bwMode="auto">
          <a:xfrm>
            <a:off x="395536" y="863726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¿QUÉ ES EL GRUPO REDD 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429124" y="1844825"/>
            <a:ext cx="4214842" cy="2298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MX" sz="28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r>
              <a:rPr lang="es-MX" sz="2800" dirty="0" smtClean="0">
                <a:latin typeface="Cambria" pitchFamily="18" charset="0"/>
              </a:rPr>
              <a:t>Se ha consolidado como el espacio referente para el diálogo sobre REDD en el </a:t>
            </a:r>
            <a:r>
              <a:rPr lang="es-MX" sz="2800" dirty="0" smtClean="0">
                <a:latin typeface="Cambria" pitchFamily="18" charset="0"/>
              </a:rPr>
              <a:t>Perú </a:t>
            </a:r>
            <a:r>
              <a:rPr lang="es-PE" sz="2800" dirty="0" smtClean="0">
                <a:latin typeface="Cambria" pitchFamily="18" charset="0"/>
              </a:rPr>
              <a:t>(cuidado con sobredimensionar) </a:t>
            </a:r>
            <a:r>
              <a:rPr lang="es-MX" sz="2800" dirty="0" smtClean="0">
                <a:latin typeface="Cambria" pitchFamily="18" charset="0"/>
              </a:rPr>
              <a:t>.</a:t>
            </a:r>
            <a:endParaRPr lang="es-MX" sz="2800" dirty="0" smtClean="0">
              <a:latin typeface="Cambria" pitchFamily="18" charset="0"/>
            </a:endParaRPr>
          </a:p>
        </p:txBody>
      </p:sp>
      <p:sp>
        <p:nvSpPr>
          <p:cNvPr id="10" name="4 CuadroTexto"/>
          <p:cNvSpPr txBox="1">
            <a:spLocks noChangeArrowheads="1"/>
          </p:cNvSpPr>
          <p:nvPr/>
        </p:nvSpPr>
        <p:spPr bwMode="auto">
          <a:xfrm>
            <a:off x="395536" y="863726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¿QUÉ ES EL GRUPO REDD 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8" name="Picture 2" descr="C:\Users\User\Documents\Documentos Hugo\REDD\Taller Tarapoto\rpp_0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2269242"/>
            <a:ext cx="3643338" cy="27313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3 Imagen" descr="fondo transpare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28" y="-747464"/>
            <a:ext cx="9139943" cy="8424936"/>
          </a:xfrm>
          <a:prstGeom prst="rect">
            <a:avLst/>
          </a:prstGeom>
        </p:spPr>
      </p:pic>
      <p:pic>
        <p:nvPicPr>
          <p:cNvPr id="5" name="Picture 3" descr="LOGO DAR 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540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971600" y="1844824"/>
            <a:ext cx="74295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400" dirty="0" smtClean="0">
              <a:latin typeface="Cambria" pitchFamily="18" charset="0"/>
            </a:endParaRPr>
          </a:p>
          <a:p>
            <a:pPr marL="552450" indent="-552450">
              <a:spcBef>
                <a:spcPct val="20000"/>
              </a:spcBef>
              <a:buClr>
                <a:srgbClr val="990000"/>
              </a:buClr>
              <a:buSzPct val="70000"/>
              <a:buFont typeface="Wingdings" pitchFamily="2" charset="2"/>
              <a:buChar char="¡"/>
            </a:pPr>
            <a:endParaRPr lang="es-PE" sz="2400" dirty="0" smtClean="0">
              <a:latin typeface="Cambria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71472" y="1643050"/>
            <a:ext cx="7929618" cy="4708981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AMPA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AIDESEP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ACCA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AIDER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err="1" smtClean="0"/>
              <a:t>BioForest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BAM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CDI (obs.)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CIMA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ICRAF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CEDIA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CIFOR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err="1" smtClean="0"/>
              <a:t>Chirapaq</a:t>
            </a:r>
            <a:r>
              <a:rPr lang="pt-BR" sz="2000" b="1" dirty="0" smtClean="0"/>
              <a:t> 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CANDELA PERU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CN Bélgica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CI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DP (</a:t>
            </a:r>
            <a:r>
              <a:rPr lang="es-ES" sz="2000" b="1" dirty="0" err="1" smtClean="0"/>
              <a:t>obs</a:t>
            </a:r>
            <a:r>
              <a:rPr lang="es-ES" sz="2000" b="1" dirty="0" smtClean="0"/>
              <a:t>.)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DAR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DPFFS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DRIS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err="1" smtClean="0"/>
              <a:t>Ecosystem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Services</a:t>
            </a:r>
            <a:r>
              <a:rPr lang="es-ES" sz="2000" b="1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b="1" dirty="0" err="1" smtClean="0"/>
              <a:t>Ecotribal</a:t>
            </a:r>
            <a:r>
              <a:rPr lang="pt-BR" sz="2000" b="1" dirty="0" smtClean="0"/>
              <a:t> Peru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EIA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FONDAM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PROFONANPE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FONAM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GR Cuzco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GR  Loreto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err="1" smtClean="0"/>
              <a:t>Intercooperation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IAADA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IIAP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IBC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Libélula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Mesa REDD </a:t>
            </a:r>
            <a:r>
              <a:rPr lang="pt-BR" sz="2000" b="1" dirty="0" err="1" smtClean="0"/>
              <a:t>Piura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MINAM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NCI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000" b="1" dirty="0" smtClean="0"/>
              <a:t>PROCEJA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/>
              <a:t>PRODERN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err="1" smtClean="0"/>
              <a:t>Rainforest</a:t>
            </a:r>
            <a:r>
              <a:rPr lang="es-ES" sz="2000" b="1" dirty="0" smtClean="0"/>
              <a:t> Alliance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SERNANP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SE Peru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SPDA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TNC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WCS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WWF </a:t>
            </a:r>
            <a:r>
              <a:rPr lang="en-US" sz="2000" b="1" dirty="0" err="1" smtClean="0"/>
              <a:t>Perú</a:t>
            </a:r>
            <a:endParaRPr lang="es-ES" sz="2000" b="1" dirty="0" smtClean="0"/>
          </a:p>
          <a:p>
            <a:pPr marL="457200" indent="-457200">
              <a:buFont typeface="+mj-lt"/>
              <a:buAutoNum type="arabicPeriod"/>
            </a:pPr>
            <a:endParaRPr lang="es-PE" sz="2000" b="1" dirty="0" smtClean="0"/>
          </a:p>
        </p:txBody>
      </p:sp>
      <p:sp>
        <p:nvSpPr>
          <p:cNvPr id="14" name="4 CuadroTexto"/>
          <p:cNvSpPr txBox="1">
            <a:spLocks noChangeArrowheads="1"/>
          </p:cNvSpPr>
          <p:nvPr/>
        </p:nvSpPr>
        <p:spPr bwMode="auto">
          <a:xfrm>
            <a:off x="395536" y="863726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defRPr/>
            </a:pPr>
            <a:r>
              <a:rPr lang="es-MX" sz="4000" b="1" kern="0" dirty="0" smtClean="0">
                <a:solidFill>
                  <a:srgbClr val="C00000"/>
                </a:solidFill>
                <a:latin typeface="+mj-lt"/>
              </a:rPr>
              <a:t>¿QUÉ ES EL GRUPO REDD PERÚ?</a:t>
            </a:r>
            <a:endParaRPr kumimoji="0" lang="en-US" sz="5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432</Words>
  <Application>Microsoft Office PowerPoint</Application>
  <PresentationFormat>Presentación en pantalla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DARUSUARIO3</dc:creator>
  <cp:lastModifiedBy>Your User Name</cp:lastModifiedBy>
  <cp:revision>75</cp:revision>
  <dcterms:created xsi:type="dcterms:W3CDTF">2011-06-08T23:12:10Z</dcterms:created>
  <dcterms:modified xsi:type="dcterms:W3CDTF">2011-09-21T04:39:52Z</dcterms:modified>
</cp:coreProperties>
</file>